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9" r:id="rId3"/>
    <p:sldId id="290" r:id="rId4"/>
    <p:sldId id="291" r:id="rId5"/>
    <p:sldId id="300" r:id="rId6"/>
    <p:sldId id="283" r:id="rId7"/>
    <p:sldId id="308" r:id="rId8"/>
    <p:sldId id="285" r:id="rId9"/>
    <p:sldId id="258" r:id="rId10"/>
    <p:sldId id="2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FF9300"/>
    <a:srgbClr val="0000FF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63" autoAdjust="0"/>
    <p:restoredTop sz="94218" autoAdjust="0"/>
  </p:normalViewPr>
  <p:slideViewPr>
    <p:cSldViewPr snapToGrid="0">
      <p:cViewPr varScale="1">
        <p:scale>
          <a:sx n="69" d="100"/>
          <a:sy n="69" d="100"/>
        </p:scale>
        <p:origin x="104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93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658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98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304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83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051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824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241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70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3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4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07/relationships/hdphoto" Target="../media/hdphoto5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5946" y="2838120"/>
            <a:ext cx="6002594" cy="1104388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+mn-lt"/>
              </a:rPr>
              <a:t>Using conjunctions to express time, place or cause.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691382B-0CD3-064F-801E-889753225F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7963" y="46812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9010" y="3001335"/>
            <a:ext cx="1513979" cy="855330"/>
          </a:xfrm>
        </p:spPr>
        <p:txBody>
          <a:bodyPr>
            <a:noAutofit/>
          </a:bodyPr>
          <a:lstStyle/>
          <a:p>
            <a:r>
              <a:rPr lang="en-GB" b="1" dirty="0">
                <a:latin typeface="+mn-lt"/>
              </a:rPr>
              <a:t>End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398F00C-8884-0441-939F-795DED2C86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70843" y="41463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8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6098" y="828600"/>
            <a:ext cx="7912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Verbs</a:t>
            </a:r>
            <a:endParaRPr lang="en-GB" sz="3600" b="1" dirty="0"/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verb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indicates what someone or something is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doing, feeling </a:t>
            </a:r>
            <a:r>
              <a:rPr lang="en-GB" sz="32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being.</a:t>
            </a:r>
            <a:endParaRPr lang="en-GB" sz="3200" dirty="0">
              <a:solidFill>
                <a:srgbClr val="0000FF"/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FD78A7-B8B9-8F42-ADEE-BCEBD6FFAFFE}"/>
              </a:ext>
            </a:extLst>
          </p:cNvPr>
          <p:cNvSpPr txBox="1"/>
          <p:nvPr/>
        </p:nvSpPr>
        <p:spPr>
          <a:xfrm>
            <a:off x="4263477" y="2566045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He </a:t>
            </a:r>
            <a:r>
              <a:rPr lang="en-GB" sz="2800" dirty="0">
                <a:solidFill>
                  <a:srgbClr val="0000FF"/>
                </a:solidFill>
              </a:rPr>
              <a:t>climbs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The spider </a:t>
            </a:r>
            <a:r>
              <a:rPr lang="en-GB" sz="2800" dirty="0">
                <a:solidFill>
                  <a:srgbClr val="0000FF"/>
                </a:solidFill>
              </a:rPr>
              <a:t>is </a:t>
            </a:r>
            <a:r>
              <a:rPr lang="en-GB" sz="2800" dirty="0"/>
              <a:t>crafty.</a:t>
            </a:r>
          </a:p>
          <a:p>
            <a:pPr algn="ctr"/>
            <a:r>
              <a:rPr lang="en-GB" sz="2800" dirty="0"/>
              <a:t>The villagers </a:t>
            </a:r>
            <a:r>
              <a:rPr lang="en-GB" sz="2800" dirty="0">
                <a:solidFill>
                  <a:srgbClr val="0000FF"/>
                </a:solidFill>
              </a:rPr>
              <a:t>despair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saw </a:t>
            </a:r>
            <a:r>
              <a:rPr lang="en-GB" sz="2800" dirty="0"/>
              <a:t>him!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918EE28-01AA-A447-A616-BE391C2F46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7" b="89317" l="3377" r="97621">
                        <a14:foregroundMark x1="55180" y1="34326" x2="54259" y2="43783"/>
                        <a14:foregroundMark x1="54259" y1="43783" x2="58020" y2="33800"/>
                        <a14:foregroundMark x1="58020" y1="33800" x2="55104" y2="42732"/>
                        <a14:foregroundMark x1="55104" y1="42732" x2="54873" y2="42557"/>
                        <a14:foregroundMark x1="6754" y1="43082" x2="6754" y2="49387"/>
                        <a14:foregroundMark x1="6523" y1="56567" x2="3377" y2="51138"/>
                        <a14:foregroundMark x1="3377" y1="51138" x2="3684" y2="49912"/>
                        <a14:foregroundMark x1="73753" y1="60946" x2="77897" y2="62697"/>
                        <a14:foregroundMark x1="93553" y1="23818" x2="94705" y2="22067"/>
                        <a14:foregroundMark x1="97621" y1="15937" x2="97467" y2="16462"/>
                        <a14:backgroundMark x1="78895" y1="34851" x2="75672" y2="35201"/>
                        <a14:backgroundMark x1="57099" y1="70578" x2="57559" y2="76182"/>
                        <a14:backgroundMark x1="81811" y1="70403" x2="83730" y2="74256"/>
                        <a14:backgroundMark x1="86416" y1="71979" x2="88872" y2="73205"/>
                        <a14:backgroundMark x1="78434" y1="75306" x2="80814" y2="77233"/>
                        <a14:backgroundMark x1="88642" y1="60420" x2="89870" y2="61471"/>
                        <a14:backgroundMark x1="73906" y1="73905" x2="75441" y2="73730"/>
                        <a14:backgroundMark x1="75979" y1="69877" x2="75748" y2="71103"/>
                        <a14:backgroundMark x1="85495" y1="59895" x2="86416" y2="6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7" y="4651762"/>
            <a:ext cx="3798627" cy="16646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C15F25F-CF72-9948-9DDB-250A424087C4}"/>
              </a:ext>
            </a:extLst>
          </p:cNvPr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</p:spTree>
    <p:extLst>
      <p:ext uri="{BB962C8B-B14F-4D97-AF65-F5344CB8AC3E}">
        <p14:creationId xmlns:p14="http://schemas.microsoft.com/office/powerpoint/2010/main" val="29079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2619" y="825885"/>
            <a:ext cx="9420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Verb Phrases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3200" b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verb phrase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can be a </a:t>
            </a:r>
            <a:r>
              <a:rPr lang="en-GB" sz="3200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single verb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or a </a:t>
            </a:r>
            <a:r>
              <a:rPr lang="en-GB" sz="3200" u="sng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string of verbs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solidFill>
                <a:srgbClr val="0000FF"/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E69BEC0-8D42-1A4E-99EB-BDA71F338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7" b="89317" l="3377" r="97621">
                        <a14:foregroundMark x1="55180" y1="34326" x2="54259" y2="43783"/>
                        <a14:foregroundMark x1="54259" y1="43783" x2="58020" y2="33800"/>
                        <a14:foregroundMark x1="58020" y1="33800" x2="55104" y2="42732"/>
                        <a14:foregroundMark x1="55104" y1="42732" x2="54873" y2="42557"/>
                        <a14:foregroundMark x1="6754" y1="43082" x2="6754" y2="49387"/>
                        <a14:foregroundMark x1="6523" y1="56567" x2="3377" y2="51138"/>
                        <a14:foregroundMark x1="3377" y1="51138" x2="3684" y2="49912"/>
                        <a14:foregroundMark x1="73753" y1="60946" x2="77897" y2="62697"/>
                        <a14:foregroundMark x1="93553" y1="23818" x2="94705" y2="22067"/>
                        <a14:foregroundMark x1="97621" y1="15937" x2="97467" y2="16462"/>
                        <a14:backgroundMark x1="78895" y1="34851" x2="75672" y2="35201"/>
                        <a14:backgroundMark x1="57099" y1="70578" x2="57559" y2="76182"/>
                        <a14:backgroundMark x1="81811" y1="70403" x2="83730" y2="74256"/>
                        <a14:backgroundMark x1="86416" y1="71979" x2="88872" y2="73205"/>
                        <a14:backgroundMark x1="78434" y1="75306" x2="80814" y2="77233"/>
                        <a14:backgroundMark x1="88642" y1="60420" x2="89870" y2="61471"/>
                        <a14:backgroundMark x1="73906" y1="73905" x2="75441" y2="73730"/>
                        <a14:backgroundMark x1="75979" y1="69877" x2="75748" y2="71103"/>
                        <a14:backgroundMark x1="85495" y1="59895" x2="86416" y2="6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7" y="4651762"/>
            <a:ext cx="3798627" cy="16646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B8F5AF-87C7-194A-A835-531DA62E1246}"/>
              </a:ext>
            </a:extLst>
          </p:cNvPr>
          <p:cNvSpPr/>
          <p:nvPr/>
        </p:nvSpPr>
        <p:spPr>
          <a:xfrm>
            <a:off x="3457662" y="2249365"/>
            <a:ext cx="543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The other animals </a:t>
            </a:r>
            <a:r>
              <a:rPr lang="en-GB" sz="2800" i="1" dirty="0">
                <a:ln w="0"/>
                <a:solidFill>
                  <a:srgbClr val="0000FF"/>
                </a:solidFill>
              </a:rPr>
              <a:t>think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he is tricky. </a:t>
            </a:r>
            <a:endParaRPr lang="en-GB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34F601-CD05-9740-AA52-7AF61BDCF11D}"/>
              </a:ext>
            </a:extLst>
          </p:cNvPr>
          <p:cNvSpPr/>
          <p:nvPr/>
        </p:nvSpPr>
        <p:spPr>
          <a:xfrm>
            <a:off x="3530983" y="2894348"/>
            <a:ext cx="5283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u="sng" dirty="0">
                <a:ln w="0"/>
                <a:solidFill>
                  <a:srgbClr val="0000FF"/>
                </a:solidFill>
              </a:rPr>
              <a:t>has had</a:t>
            </a:r>
            <a:r>
              <a:rPr lang="en-GB" sz="2800" u="sng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all sorts of adventures. </a:t>
            </a:r>
            <a:endParaRPr lang="en-GB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C55D52-28AF-4448-8E5E-B5EF7E93D643}"/>
              </a:ext>
            </a:extLst>
          </p:cNvPr>
          <p:cNvSpPr/>
          <p:nvPr/>
        </p:nvSpPr>
        <p:spPr>
          <a:xfrm>
            <a:off x="3530983" y="3562196"/>
            <a:ext cx="6720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u="sng" dirty="0">
                <a:ln w="0"/>
                <a:solidFill>
                  <a:srgbClr val="0000FF"/>
                </a:solidFill>
              </a:rPr>
              <a:t>has been causing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problems for everyone.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2450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004" y="800382"/>
            <a:ext cx="105735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9300"/>
                </a:solidFill>
              </a:rPr>
              <a:t>Clauses </a:t>
            </a:r>
          </a:p>
          <a:p>
            <a:pPr algn="ctr"/>
            <a:r>
              <a:rPr lang="en-GB" sz="3200" b="1" dirty="0">
                <a:solidFill>
                  <a:srgbClr val="FF9300"/>
                </a:solidFill>
              </a:rPr>
              <a:t>Clauses</a:t>
            </a:r>
            <a:r>
              <a:rPr lang="en-GB" sz="3200" dirty="0">
                <a:solidFill>
                  <a:srgbClr val="FF9300"/>
                </a:solidFill>
              </a:rPr>
              <a:t> </a:t>
            </a:r>
            <a:r>
              <a:rPr lang="en-GB" sz="3200" dirty="0"/>
              <a:t>are groups of words with a </a:t>
            </a:r>
            <a:r>
              <a:rPr lang="en-GB" sz="3200" b="1" dirty="0">
                <a:solidFill>
                  <a:srgbClr val="0000FF"/>
                </a:solidFill>
              </a:rPr>
              <a:t>verb phrase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/>
              <a:t>and 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>
                <a:solidFill>
                  <a:srgbClr val="FF0000"/>
                </a:solidFill>
              </a:rPr>
              <a:t>subject</a:t>
            </a:r>
            <a:r>
              <a:rPr lang="en-GB" sz="3200" dirty="0">
                <a:solidFill>
                  <a:srgbClr val="FF0000"/>
                </a:solidFill>
              </a:rPr>
              <a:t>.</a:t>
            </a:r>
            <a:r>
              <a:rPr lang="en-GB" sz="32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53579" y="2256153"/>
            <a:ext cx="368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solidFill>
                  <a:srgbClr val="FF0000"/>
                </a:solidFill>
              </a:rPr>
              <a:t>Ananse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>
                <a:ln w="0"/>
                <a:solidFill>
                  <a:srgbClr val="0000FF"/>
                </a:solidFill>
              </a:rPr>
              <a:t>lives</a:t>
            </a:r>
            <a:r>
              <a:rPr lang="en-GB" sz="2800" dirty="0">
                <a:ln w="0"/>
              </a:rPr>
              <a:t> 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a village.</a:t>
            </a:r>
            <a:endParaRPr lang="en-GB" sz="2800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D01CB29-40C3-734F-A560-10DA0C1E68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57" b="89317" l="3377" r="97621">
                        <a14:foregroundMark x1="55180" y1="34326" x2="54259" y2="43783"/>
                        <a14:foregroundMark x1="54259" y1="43783" x2="58020" y2="33800"/>
                        <a14:foregroundMark x1="58020" y1="33800" x2="55104" y2="42732"/>
                        <a14:foregroundMark x1="55104" y1="42732" x2="54873" y2="42557"/>
                        <a14:foregroundMark x1="6754" y1="43082" x2="6754" y2="49387"/>
                        <a14:foregroundMark x1="6523" y1="56567" x2="3377" y2="51138"/>
                        <a14:foregroundMark x1="3377" y1="51138" x2="3684" y2="49912"/>
                        <a14:foregroundMark x1="73753" y1="60946" x2="77897" y2="62697"/>
                        <a14:foregroundMark x1="93553" y1="23818" x2="94705" y2="22067"/>
                        <a14:foregroundMark x1="97621" y1="15937" x2="97467" y2="16462"/>
                        <a14:backgroundMark x1="78895" y1="34851" x2="75672" y2="35201"/>
                        <a14:backgroundMark x1="57099" y1="70578" x2="57559" y2="76182"/>
                        <a14:backgroundMark x1="81811" y1="70403" x2="83730" y2="74256"/>
                        <a14:backgroundMark x1="86416" y1="71979" x2="88872" y2="73205"/>
                        <a14:backgroundMark x1="78434" y1="75306" x2="80814" y2="77233"/>
                        <a14:backgroundMark x1="88642" y1="60420" x2="89870" y2="61471"/>
                        <a14:backgroundMark x1="73906" y1="73905" x2="75441" y2="73730"/>
                        <a14:backgroundMark x1="75979" y1="69877" x2="75748" y2="71103"/>
                        <a14:backgroundMark x1="85495" y1="59895" x2="86416" y2="6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7" y="4651762"/>
            <a:ext cx="3798627" cy="16646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B3B1C63-FC3F-6E41-9215-7918C03C44F6}"/>
              </a:ext>
            </a:extLst>
          </p:cNvPr>
          <p:cNvSpPr/>
          <p:nvPr/>
        </p:nvSpPr>
        <p:spPr>
          <a:xfrm>
            <a:off x="3953579" y="2824225"/>
            <a:ext cx="3381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dirty="0">
                <a:ln w="0"/>
                <a:solidFill>
                  <a:srgbClr val="0000FF"/>
                </a:solidFill>
              </a:rPr>
              <a:t>looks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like a spider. </a:t>
            </a:r>
            <a:endParaRPr lang="en-GB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7527A7-94B1-8B49-BE36-49A1F9528B2A}"/>
              </a:ext>
            </a:extLst>
          </p:cNvPr>
          <p:cNvSpPr/>
          <p:nvPr/>
        </p:nvSpPr>
        <p:spPr>
          <a:xfrm>
            <a:off x="3953579" y="3354263"/>
            <a:ext cx="543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The other animals </a:t>
            </a:r>
            <a:r>
              <a:rPr lang="en-GB" sz="2800" dirty="0">
                <a:ln w="0"/>
                <a:solidFill>
                  <a:srgbClr val="0000FF"/>
                </a:solidFill>
              </a:rPr>
              <a:t>think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he is tricky. </a:t>
            </a:r>
            <a:endParaRPr lang="en-GB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2D0784-4EDE-8C44-B062-0A2A7BB41186}"/>
              </a:ext>
            </a:extLst>
          </p:cNvPr>
          <p:cNvSpPr/>
          <p:nvPr/>
        </p:nvSpPr>
        <p:spPr>
          <a:xfrm>
            <a:off x="3953579" y="3967188"/>
            <a:ext cx="5283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dirty="0">
                <a:ln w="0"/>
                <a:solidFill>
                  <a:srgbClr val="0000FF"/>
                </a:solidFill>
              </a:rPr>
              <a:t>has had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all sorts of adventures. </a:t>
            </a:r>
            <a:endParaRPr lang="en-GB" sz="2800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A1C0C14-0521-E64B-B17A-9DC6D387DE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64987" y="47957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1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49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220" y="1306371"/>
            <a:ext cx="11279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8F00"/>
                </a:solidFill>
                <a:ea typeface="Times New Roman" panose="02020603050405020304" pitchFamily="18" charset="0"/>
              </a:rPr>
              <a:t>Conjunctions</a:t>
            </a:r>
            <a:r>
              <a:rPr lang="en-GB" sz="3600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GB" sz="3600" b="1" dirty="0">
                <a:ea typeface="Times New Roman" panose="02020603050405020304" pitchFamily="18" charset="0"/>
              </a:rPr>
              <a:t>are words that join </a:t>
            </a:r>
            <a:r>
              <a:rPr lang="en-GB" sz="3600" b="1" dirty="0">
                <a:solidFill>
                  <a:srgbClr val="FF9300"/>
                </a:solidFill>
                <a:ea typeface="Times New Roman" panose="02020603050405020304" pitchFamily="18" charset="0"/>
              </a:rPr>
              <a:t>clauses</a:t>
            </a:r>
            <a:r>
              <a:rPr lang="en-GB" sz="3600" b="1" dirty="0">
                <a:ea typeface="Times New Roman" panose="02020603050405020304" pitchFamily="18" charset="0"/>
              </a:rPr>
              <a:t> into sentences.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57EFCF-0126-B146-9745-0BA9BD9F2468}"/>
              </a:ext>
            </a:extLst>
          </p:cNvPr>
          <p:cNvSpPr txBox="1"/>
          <p:nvPr/>
        </p:nvSpPr>
        <p:spPr>
          <a:xfrm>
            <a:off x="506437" y="3382911"/>
            <a:ext cx="11279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9300"/>
                </a:solidFill>
                <a:ea typeface="Times New Roman" panose="02020603050405020304" pitchFamily="18" charset="0"/>
              </a:rPr>
              <a:t>He is extremely unusual     </a:t>
            </a:r>
            <a:r>
              <a:rPr lang="en-GB" sz="3600" b="1" dirty="0">
                <a:solidFill>
                  <a:srgbClr val="008F00"/>
                </a:solidFill>
                <a:ea typeface="Times New Roman" panose="02020603050405020304" pitchFamily="18" charset="0"/>
              </a:rPr>
              <a:t>because       </a:t>
            </a:r>
            <a:r>
              <a:rPr lang="en-GB" sz="3600" b="1" dirty="0">
                <a:solidFill>
                  <a:srgbClr val="FF9300"/>
                </a:solidFill>
                <a:ea typeface="Times New Roman" panose="02020603050405020304" pitchFamily="18" charset="0"/>
              </a:rPr>
              <a:t>he is a spider man. </a:t>
            </a:r>
            <a:r>
              <a:rPr lang="en-GB" sz="800" dirty="0">
                <a:solidFill>
                  <a:srgbClr val="FF93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solidFill>
                <a:srgbClr val="FF9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5726ED-8C65-2E41-B8B4-60532823B6B6}"/>
              </a:ext>
            </a:extLst>
          </p:cNvPr>
          <p:cNvGrpSpPr/>
          <p:nvPr/>
        </p:nvGrpSpPr>
        <p:grpSpPr>
          <a:xfrm>
            <a:off x="629238" y="2877420"/>
            <a:ext cx="4449170" cy="551580"/>
            <a:chOff x="1037230" y="2838734"/>
            <a:chExt cx="4449170" cy="55158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1A73301-D34C-DE42-A860-870AFFC944F6}"/>
                </a:ext>
              </a:extLst>
            </p:cNvPr>
            <p:cNvGrpSpPr/>
            <p:nvPr/>
          </p:nvGrpSpPr>
          <p:grpSpPr>
            <a:xfrm>
              <a:off x="1037230" y="2838734"/>
              <a:ext cx="4449170" cy="245660"/>
              <a:chOff x="1037230" y="2838734"/>
              <a:chExt cx="4449170" cy="24566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9AE702F-5CB1-8E48-A1E1-805CF9330EF9}"/>
                  </a:ext>
                </a:extLst>
              </p:cNvPr>
              <p:cNvCxnSpPr/>
              <p:nvPr/>
            </p:nvCxnSpPr>
            <p:spPr>
              <a:xfrm>
                <a:off x="1037230" y="3070746"/>
                <a:ext cx="444917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C50C5D7-3691-494F-8E77-C4F494E895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2633" y="2838734"/>
                <a:ext cx="0" cy="24566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17C8F39-0BF6-E941-91F3-9375C069A5AE}"/>
                </a:ext>
              </a:extLst>
            </p:cNvPr>
            <p:cNvCxnSpPr/>
            <p:nvPr/>
          </p:nvCxnSpPr>
          <p:spPr>
            <a:xfrm>
              <a:off x="1050878" y="3070746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A530F9-30E0-174D-BBAD-45A0510197A8}"/>
                </a:ext>
              </a:extLst>
            </p:cNvPr>
            <p:cNvCxnSpPr/>
            <p:nvPr/>
          </p:nvCxnSpPr>
          <p:spPr>
            <a:xfrm>
              <a:off x="5486400" y="3053109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3C49E0F-2BB1-5E41-96BF-BA5A5B2854FC}"/>
              </a:ext>
            </a:extLst>
          </p:cNvPr>
          <p:cNvGrpSpPr/>
          <p:nvPr/>
        </p:nvGrpSpPr>
        <p:grpSpPr>
          <a:xfrm>
            <a:off x="8028141" y="2851228"/>
            <a:ext cx="3411933" cy="551580"/>
            <a:chOff x="1037230" y="2838734"/>
            <a:chExt cx="4449170" cy="55158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24C0B39-48D8-824B-BC26-1E7D3BE5900E}"/>
                </a:ext>
              </a:extLst>
            </p:cNvPr>
            <p:cNvGrpSpPr/>
            <p:nvPr/>
          </p:nvGrpSpPr>
          <p:grpSpPr>
            <a:xfrm>
              <a:off x="1037230" y="2838734"/>
              <a:ext cx="4449170" cy="245660"/>
              <a:chOff x="1037230" y="2838734"/>
              <a:chExt cx="4449170" cy="245660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00B9728-3FA8-D247-8DC3-706653B70E20}"/>
                  </a:ext>
                </a:extLst>
              </p:cNvPr>
              <p:cNvCxnSpPr/>
              <p:nvPr/>
            </p:nvCxnSpPr>
            <p:spPr>
              <a:xfrm>
                <a:off x="1037230" y="3070746"/>
                <a:ext cx="444917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9969ED5-65B0-5942-8A27-B73509AE78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2633" y="2838734"/>
                <a:ext cx="0" cy="24566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B544029-98DC-F444-A5FA-B01FCCBD7F51}"/>
                </a:ext>
              </a:extLst>
            </p:cNvPr>
            <p:cNvCxnSpPr/>
            <p:nvPr/>
          </p:nvCxnSpPr>
          <p:spPr>
            <a:xfrm>
              <a:off x="1050878" y="3070746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9BC853C-AA6B-9F48-ACBA-F8CED74E2E43}"/>
                </a:ext>
              </a:extLst>
            </p:cNvPr>
            <p:cNvCxnSpPr/>
            <p:nvPr/>
          </p:nvCxnSpPr>
          <p:spPr>
            <a:xfrm>
              <a:off x="5486400" y="3053109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D9628C7-F0DC-444D-B97D-B843E6951E27}"/>
              </a:ext>
            </a:extLst>
          </p:cNvPr>
          <p:cNvGrpSpPr/>
          <p:nvPr/>
        </p:nvGrpSpPr>
        <p:grpSpPr>
          <a:xfrm>
            <a:off x="5614384" y="2871173"/>
            <a:ext cx="1681784" cy="551580"/>
            <a:chOff x="1037230" y="2838734"/>
            <a:chExt cx="4449170" cy="55158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217B1A6-B99E-AA4F-9C66-8F2F3C744803}"/>
                </a:ext>
              </a:extLst>
            </p:cNvPr>
            <p:cNvGrpSpPr/>
            <p:nvPr/>
          </p:nvGrpSpPr>
          <p:grpSpPr>
            <a:xfrm>
              <a:off x="1037230" y="2838734"/>
              <a:ext cx="4449170" cy="245660"/>
              <a:chOff x="1037230" y="2838734"/>
              <a:chExt cx="4449170" cy="24566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8F9E944-ABD9-2247-93B9-B14E79125AA6}"/>
                  </a:ext>
                </a:extLst>
              </p:cNvPr>
              <p:cNvCxnSpPr/>
              <p:nvPr/>
            </p:nvCxnSpPr>
            <p:spPr>
              <a:xfrm>
                <a:off x="1037230" y="3070746"/>
                <a:ext cx="444917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E6D0F6E-6ECF-C548-ACFF-5C83E9D5EA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2633" y="2838734"/>
                <a:ext cx="0" cy="24566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470406B-4A5C-9941-B405-EFFA4474CF18}"/>
                </a:ext>
              </a:extLst>
            </p:cNvPr>
            <p:cNvCxnSpPr/>
            <p:nvPr/>
          </p:nvCxnSpPr>
          <p:spPr>
            <a:xfrm>
              <a:off x="1050878" y="3070746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FF189E4-D7F1-0446-AC54-A63CD6276E28}"/>
                </a:ext>
              </a:extLst>
            </p:cNvPr>
            <p:cNvCxnSpPr/>
            <p:nvPr/>
          </p:nvCxnSpPr>
          <p:spPr>
            <a:xfrm>
              <a:off x="5486400" y="3053109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A7BF56E-10E5-FA41-86E1-CC36C63CA3EB}"/>
              </a:ext>
            </a:extLst>
          </p:cNvPr>
          <p:cNvSpPr/>
          <p:nvPr/>
        </p:nvSpPr>
        <p:spPr>
          <a:xfrm>
            <a:off x="2166822" y="2403499"/>
            <a:ext cx="1155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9300"/>
                </a:solidFill>
                <a:ea typeface="Times New Roman" panose="02020603050405020304" pitchFamily="18" charset="0"/>
              </a:rPr>
              <a:t>CLAUSE</a:t>
            </a:r>
            <a:endParaRPr lang="en-US" sz="2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9295DF5-4D9D-7146-ACBA-C826F04470CC}"/>
              </a:ext>
            </a:extLst>
          </p:cNvPr>
          <p:cNvSpPr/>
          <p:nvPr/>
        </p:nvSpPr>
        <p:spPr>
          <a:xfrm>
            <a:off x="9072560" y="2346381"/>
            <a:ext cx="1155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9300"/>
                </a:solidFill>
                <a:ea typeface="Times New Roman" panose="02020603050405020304" pitchFamily="18" charset="0"/>
              </a:rPr>
              <a:t>CLAUSE</a:t>
            </a:r>
            <a:endParaRPr lang="en-US" sz="2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3B385CF-2235-A849-8A03-E2E16FC7156D}"/>
              </a:ext>
            </a:extLst>
          </p:cNvPr>
          <p:cNvSpPr/>
          <p:nvPr/>
        </p:nvSpPr>
        <p:spPr>
          <a:xfrm>
            <a:off x="5367328" y="2440258"/>
            <a:ext cx="2070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ea typeface="Times New Roman" panose="02020603050405020304" pitchFamily="18" charset="0"/>
              </a:rPr>
              <a:t>CONJUNCTION</a:t>
            </a:r>
            <a:endParaRPr lang="en-US" sz="2400" dirty="0">
              <a:solidFill>
                <a:srgbClr val="008F00"/>
              </a:solidFill>
            </a:endParaRPr>
          </a:p>
        </p:txBody>
      </p:sp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8D716B15-510C-8E42-B033-94355C2204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57" b="89317" l="3377" r="97621">
                        <a14:foregroundMark x1="55180" y1="34326" x2="54259" y2="43783"/>
                        <a14:foregroundMark x1="54259" y1="43783" x2="58020" y2="33800"/>
                        <a14:foregroundMark x1="58020" y1="33800" x2="55104" y2="42732"/>
                        <a14:foregroundMark x1="55104" y1="42732" x2="54873" y2="42557"/>
                        <a14:foregroundMark x1="6754" y1="43082" x2="6754" y2="49387"/>
                        <a14:foregroundMark x1="6523" y1="56567" x2="3377" y2="51138"/>
                        <a14:foregroundMark x1="3377" y1="51138" x2="3684" y2="49912"/>
                        <a14:foregroundMark x1="73753" y1="60946" x2="77897" y2="62697"/>
                        <a14:foregroundMark x1="93553" y1="23818" x2="94705" y2="22067"/>
                        <a14:foregroundMark x1="97621" y1="15937" x2="97467" y2="16462"/>
                        <a14:backgroundMark x1="78895" y1="34851" x2="75672" y2="35201"/>
                        <a14:backgroundMark x1="57099" y1="70578" x2="57559" y2="76182"/>
                        <a14:backgroundMark x1="81811" y1="70403" x2="83730" y2="74256"/>
                        <a14:backgroundMark x1="86416" y1="71979" x2="88872" y2="73205"/>
                        <a14:backgroundMark x1="78434" y1="75306" x2="80814" y2="77233"/>
                        <a14:backgroundMark x1="88642" y1="60420" x2="89870" y2="61471"/>
                        <a14:backgroundMark x1="73906" y1="73905" x2="75441" y2="73730"/>
                        <a14:backgroundMark x1="75979" y1="69877" x2="75748" y2="71103"/>
                        <a14:backgroundMark x1="85495" y1="59895" x2="86416" y2="6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9" y="4290231"/>
            <a:ext cx="3798627" cy="166463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2F7ABCC-B1CB-EE47-BC80-04AEA4B2D095}"/>
              </a:ext>
            </a:extLst>
          </p:cNvPr>
          <p:cNvSpPr/>
          <p:nvPr/>
        </p:nvSpPr>
        <p:spPr>
          <a:xfrm>
            <a:off x="4527022" y="632547"/>
            <a:ext cx="3238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solidFill>
                  <a:srgbClr val="008F00"/>
                </a:solidFill>
              </a:rPr>
              <a:t>Conjunctions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6D33E6-770F-B647-A11A-64F04E4CE6C8}"/>
              </a:ext>
            </a:extLst>
          </p:cNvPr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7C6DF78-72BB-114E-AAB4-BAE27FA89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66822" y="47161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9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8F00"/>
                </a:solidFill>
              </a:rPr>
              <a:t>Conjunctions for time </a:t>
            </a:r>
          </a:p>
          <a:p>
            <a:pPr algn="ctr"/>
            <a:r>
              <a:rPr lang="en-GB" sz="2800" dirty="0"/>
              <a:t>Conjunctions help us express </a:t>
            </a:r>
            <a:r>
              <a:rPr lang="en-GB" sz="2800" b="1" dirty="0">
                <a:solidFill>
                  <a:srgbClr val="008F00"/>
                </a:solidFill>
              </a:rPr>
              <a:t>time</a:t>
            </a:r>
            <a:r>
              <a:rPr lang="en-GB" sz="2800" dirty="0"/>
              <a:t>, </a:t>
            </a:r>
            <a:r>
              <a:rPr lang="en-GB" sz="2800" b="1" dirty="0"/>
              <a:t>place</a:t>
            </a:r>
            <a:r>
              <a:rPr lang="en-GB" sz="2800" dirty="0"/>
              <a:t> and </a:t>
            </a:r>
            <a:r>
              <a:rPr lang="en-GB" sz="2800" b="1" dirty="0"/>
              <a:t>cause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098845" y="2077513"/>
            <a:ext cx="2861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dropped the pot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7167573" y="2024703"/>
            <a:ext cx="1383383" cy="461665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927180" y="2082386"/>
            <a:ext cx="3145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was climbing.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27180" y="2792881"/>
            <a:ext cx="4928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had almost reached the top.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27180" y="3468280"/>
            <a:ext cx="4027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started to show off 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6286" y="4467290"/>
            <a:ext cx="5754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clauses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time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98845" y="2797754"/>
            <a:ext cx="2861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dropped the pot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1098845" y="3468280"/>
            <a:ext cx="2861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dropped the pot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9DC2FBCB-1E5E-674A-A034-E2D3378BA892}"/>
              </a:ext>
            </a:extLst>
          </p:cNvPr>
          <p:cNvSpPr/>
          <p:nvPr/>
        </p:nvSpPr>
        <p:spPr>
          <a:xfrm>
            <a:off x="8868527" y="2792880"/>
            <a:ext cx="1383383" cy="461665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39D461B7-2490-3549-BD78-1423D237C80F}"/>
              </a:ext>
            </a:extLst>
          </p:cNvPr>
          <p:cNvSpPr/>
          <p:nvPr/>
        </p:nvSpPr>
        <p:spPr>
          <a:xfrm>
            <a:off x="8066489" y="3416156"/>
            <a:ext cx="1383383" cy="461665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34546B82-D42B-1444-B904-AA1EE72444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143" l="9802" r="90988">
                        <a14:foregroundMark x1="21186" y1="32857" x2="21976" y2="36229"/>
                        <a14:foregroundMark x1="42688" y1="52914" x2="44822" y2="55943"/>
                        <a14:foregroundMark x1="41265" y1="57886" x2="41265" y2="59086"/>
                        <a14:foregroundMark x1="52569" y1="53314" x2="52806" y2="54343"/>
                        <a14:foregroundMark x1="75178" y1="55143" x2="82055" y2="52114"/>
                        <a14:foregroundMark x1="91146" y1="40571" x2="90040" y2="48343"/>
                        <a14:foregroundMark x1="35494" y1="45600" x2="43794" y2="47543"/>
                        <a14:foregroundMark x1="59447" y1="52914" x2="62451" y2="56343"/>
                        <a14:foregroundMark x1="62767" y1="51714" x2="66087" y2="54114"/>
                        <a14:foregroundMark x1="66087" y1="50971" x2="69328" y2="53314"/>
                        <a14:foregroundMark x1="69091" y1="49543" x2="71304" y2="51943"/>
                        <a14:foregroundMark x1="73755" y1="46743" x2="77075" y2="48971"/>
                        <a14:foregroundMark x1="74308" y1="44400" x2="76522" y2="46171"/>
                        <a14:foregroundMark x1="44585" y1="90171" x2="42925" y2="91714"/>
                        <a14:foregroundMark x1="44585" y1="91714" x2="45929" y2="93143"/>
                        <a14:foregroundMark x1="37945" y1="35029" x2="42925" y2="35429"/>
                        <a14:foregroundMark x1="42925" y1="31429" x2="42925" y2="31429"/>
                        <a14:foregroundMark x1="65534" y1="59886" x2="72648" y2="59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309" y="3429000"/>
            <a:ext cx="1797832" cy="2487119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CFD9012-4CDB-B043-B0FE-655CE41BB6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50452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3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36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/>
      <p:bldP spid="3" grpId="0" animBg="1"/>
      <p:bldP spid="26" grpId="0"/>
      <p:bldP spid="26" grpId="1"/>
      <p:bldP spid="27" grpId="0"/>
      <p:bldP spid="27" grpId="1"/>
      <p:bldP spid="28" grpId="0"/>
      <p:bldP spid="28" grpId="1"/>
      <p:bldP spid="6" grpId="0"/>
      <p:bldP spid="11" grpId="0"/>
      <p:bldP spid="12" grpId="0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8F00"/>
                </a:solidFill>
              </a:rPr>
              <a:t>Conjunctions for place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/>
              <a:t>Conjunctions help us express </a:t>
            </a:r>
            <a:r>
              <a:rPr lang="en-GB" sz="2800" b="1" dirty="0"/>
              <a:t>time</a:t>
            </a:r>
            <a:r>
              <a:rPr lang="en-GB" sz="2800" dirty="0"/>
              <a:t>, </a:t>
            </a:r>
            <a:r>
              <a:rPr lang="en-GB" sz="2800" b="1" dirty="0">
                <a:solidFill>
                  <a:srgbClr val="008F00"/>
                </a:solidFill>
              </a:rPr>
              <a:t>place</a:t>
            </a:r>
            <a:r>
              <a:rPr lang="en-GB" sz="2800" dirty="0"/>
              <a:t> and </a:t>
            </a:r>
            <a:r>
              <a:rPr lang="en-GB" sz="2800" b="1" dirty="0"/>
              <a:t>cause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037450" y="2104218"/>
            <a:ext cx="2138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pot broke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26" name="Rectangle 25"/>
          <p:cNvSpPr/>
          <p:nvPr/>
        </p:nvSpPr>
        <p:spPr>
          <a:xfrm>
            <a:off x="3507583" y="2122377"/>
            <a:ext cx="3223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hit the ground.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54913" y="3116255"/>
            <a:ext cx="502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people had been cheering.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61756" y="2607764"/>
            <a:ext cx="1865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fell.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6201" y="5604072"/>
            <a:ext cx="5835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clauses to express place.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3387" y="3920041"/>
            <a:ext cx="57071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8F00"/>
                </a:solidFill>
              </a:rPr>
              <a:t>Wherever</a:t>
            </a:r>
            <a:r>
              <a:rPr lang="en-GB" sz="2000" dirty="0"/>
              <a:t> is useful for more general statements.</a:t>
            </a:r>
          </a:p>
          <a:p>
            <a:r>
              <a:rPr lang="en-GB" sz="2000" i="1" dirty="0"/>
              <a:t>You find mess </a:t>
            </a:r>
            <a:r>
              <a:rPr lang="en-GB" sz="2000" b="1" i="1" dirty="0">
                <a:solidFill>
                  <a:srgbClr val="008F00"/>
                </a:solidFill>
              </a:rPr>
              <a:t>wherever</a:t>
            </a:r>
            <a:r>
              <a:rPr lang="en-GB" sz="2000" i="1" dirty="0"/>
              <a:t> you have a puppy.</a:t>
            </a:r>
          </a:p>
          <a:p>
            <a:r>
              <a:rPr lang="en-GB" sz="2000" i="1" dirty="0"/>
              <a:t>I like to take photos </a:t>
            </a:r>
            <a:r>
              <a:rPr lang="en-GB" sz="2000" b="1" i="1" dirty="0">
                <a:solidFill>
                  <a:srgbClr val="008F00"/>
                </a:solidFill>
              </a:rPr>
              <a:t>wherever</a:t>
            </a:r>
            <a:r>
              <a:rPr lang="en-GB" sz="2000" i="1" dirty="0"/>
              <a:t> I go.</a:t>
            </a:r>
          </a:p>
          <a:p>
            <a:r>
              <a:rPr lang="en-GB" sz="2000" i="1" dirty="0"/>
              <a:t>Toddlers leave sticky fingerprints </a:t>
            </a:r>
            <a:r>
              <a:rPr lang="en-GB" sz="2000" b="1" i="1" dirty="0">
                <a:solidFill>
                  <a:srgbClr val="008F00"/>
                </a:solidFill>
              </a:rPr>
              <a:t>wherever</a:t>
            </a:r>
            <a:r>
              <a:rPr lang="en-GB" sz="2000" i="1" dirty="0"/>
              <a:t> they play.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33746" y="2602201"/>
            <a:ext cx="2138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pot broke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1046560" y="3116256"/>
            <a:ext cx="2138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pot broke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EC91A4EF-CD44-5B49-9A59-0E2FA8EDE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143" l="9802" r="90988">
                        <a14:foregroundMark x1="21186" y1="32857" x2="21976" y2="36229"/>
                        <a14:foregroundMark x1="42688" y1="52914" x2="44822" y2="55943"/>
                        <a14:foregroundMark x1="41265" y1="57886" x2="41265" y2="59086"/>
                        <a14:foregroundMark x1="52569" y1="53314" x2="52806" y2="54343"/>
                        <a14:foregroundMark x1="75178" y1="55143" x2="82055" y2="52114"/>
                        <a14:foregroundMark x1="91146" y1="40571" x2="90040" y2="48343"/>
                        <a14:foregroundMark x1="35494" y1="45600" x2="43794" y2="47543"/>
                        <a14:foregroundMark x1="59447" y1="52914" x2="62451" y2="56343"/>
                        <a14:foregroundMark x1="62767" y1="51714" x2="66087" y2="54114"/>
                        <a14:foregroundMark x1="66087" y1="50971" x2="69328" y2="53314"/>
                        <a14:foregroundMark x1="69091" y1="49543" x2="71304" y2="51943"/>
                        <a14:foregroundMark x1="73755" y1="46743" x2="77075" y2="48971"/>
                        <a14:foregroundMark x1="74308" y1="44400" x2="76522" y2="46171"/>
                        <a14:foregroundMark x1="44585" y1="90171" x2="42925" y2="91714"/>
                        <a14:foregroundMark x1="44585" y1="91714" x2="45929" y2="93143"/>
                        <a14:foregroundMark x1="37945" y1="35029" x2="42925" y2="35429"/>
                        <a14:foregroundMark x1="42925" y1="31429" x2="42925" y2="31429"/>
                        <a14:foregroundMark x1="65534" y1="59886" x2="72648" y2="59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309" y="3429000"/>
            <a:ext cx="1797832" cy="2487119"/>
          </a:xfrm>
          <a:prstGeom prst="rect">
            <a:avLst/>
          </a:prstGeom>
        </p:spPr>
      </p:pic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567992F0-3C27-3045-B226-EEF3401FBB13}"/>
              </a:ext>
            </a:extLst>
          </p:cNvPr>
          <p:cNvSpPr/>
          <p:nvPr/>
        </p:nvSpPr>
        <p:spPr>
          <a:xfrm>
            <a:off x="6817799" y="1920351"/>
            <a:ext cx="1443599" cy="53195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B47E057C-0F5E-B94D-A569-08B7A0D1B692}"/>
              </a:ext>
            </a:extLst>
          </p:cNvPr>
          <p:cNvSpPr/>
          <p:nvPr/>
        </p:nvSpPr>
        <p:spPr>
          <a:xfrm>
            <a:off x="5421265" y="2537476"/>
            <a:ext cx="1443599" cy="53195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9074805A-A2A8-3649-B990-AC18C1D1BC6D}"/>
              </a:ext>
            </a:extLst>
          </p:cNvPr>
          <p:cNvSpPr/>
          <p:nvPr/>
        </p:nvSpPr>
        <p:spPr>
          <a:xfrm>
            <a:off x="8478789" y="3095015"/>
            <a:ext cx="1443599" cy="53195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04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6" grpId="1"/>
      <p:bldP spid="27" grpId="0"/>
      <p:bldP spid="27" grpId="1"/>
      <p:bldP spid="28" grpId="0"/>
      <p:bldP spid="28" grpId="1"/>
      <p:bldP spid="6" grpId="0"/>
      <p:bldP spid="11" grpId="0" uiExpand="1" build="p"/>
      <p:bldP spid="11" grpId="1" build="allAtOnce"/>
      <p:bldP spid="12" grpId="0"/>
      <p:bldP spid="13" grpId="0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8F00"/>
                </a:solidFill>
              </a:rPr>
              <a:t>Conjunctions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/>
              <a:t>Conjunctions help us express </a:t>
            </a:r>
            <a:r>
              <a:rPr lang="en-GB" sz="2800" b="1" dirty="0"/>
              <a:t>time</a:t>
            </a:r>
            <a:r>
              <a:rPr lang="en-GB" sz="2800" dirty="0"/>
              <a:t>, </a:t>
            </a:r>
            <a:r>
              <a:rPr lang="en-GB" sz="2800" b="1" dirty="0"/>
              <a:t>place</a:t>
            </a:r>
            <a:r>
              <a:rPr lang="en-GB" sz="2800" dirty="0"/>
              <a:t> and </a:t>
            </a:r>
            <a:r>
              <a:rPr lang="en-GB" sz="2800" b="1" dirty="0">
                <a:solidFill>
                  <a:srgbClr val="008F00"/>
                </a:solidFill>
              </a:rPr>
              <a:t>cause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566073" y="2306837"/>
            <a:ext cx="3081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err="1"/>
              <a:t>Ananse</a:t>
            </a:r>
            <a:r>
              <a:rPr lang="en-GB" sz="2400" dirty="0"/>
              <a:t> was ashamed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9512485" y="2266881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472924" y="2310008"/>
            <a:ext cx="4236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had not succeeded.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72924" y="3620437"/>
            <a:ext cx="4487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everyone had seen him fail.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72924" y="2952852"/>
            <a:ext cx="3551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had been so foolish.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641" y="4699764"/>
            <a:ext cx="5894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clauses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cause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6073" y="2959195"/>
            <a:ext cx="3081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err="1"/>
              <a:t>Ananse</a:t>
            </a:r>
            <a:r>
              <a:rPr lang="en-GB" sz="2400" dirty="0"/>
              <a:t> was ashamed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9512485" y="2916870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566075" y="3617896"/>
            <a:ext cx="3081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err="1"/>
              <a:t>Ananse</a:t>
            </a:r>
            <a:r>
              <a:rPr lang="en-GB" sz="2400" dirty="0"/>
              <a:t> was ashamed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9512485" y="3571597"/>
            <a:ext cx="1018834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B8F76D55-6D53-D040-A0B8-D753111CBF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143" l="9802" r="90988">
                        <a14:foregroundMark x1="21186" y1="32857" x2="21976" y2="36229"/>
                        <a14:foregroundMark x1="42688" y1="52914" x2="44822" y2="55943"/>
                        <a14:foregroundMark x1="41265" y1="57886" x2="41265" y2="59086"/>
                        <a14:foregroundMark x1="52569" y1="53314" x2="52806" y2="54343"/>
                        <a14:foregroundMark x1="75178" y1="55143" x2="82055" y2="52114"/>
                        <a14:foregroundMark x1="91146" y1="40571" x2="90040" y2="48343"/>
                        <a14:foregroundMark x1="35494" y1="45600" x2="43794" y2="47543"/>
                        <a14:foregroundMark x1="59447" y1="52914" x2="62451" y2="56343"/>
                        <a14:foregroundMark x1="62767" y1="51714" x2="66087" y2="54114"/>
                        <a14:foregroundMark x1="66087" y1="50971" x2="69328" y2="53314"/>
                        <a14:foregroundMark x1="69091" y1="49543" x2="71304" y2="51943"/>
                        <a14:foregroundMark x1="73755" y1="46743" x2="77075" y2="48971"/>
                        <a14:foregroundMark x1="74308" y1="44400" x2="76522" y2="46171"/>
                        <a14:foregroundMark x1="44585" y1="90171" x2="42925" y2="91714"/>
                        <a14:foregroundMark x1="44585" y1="91714" x2="45929" y2="93143"/>
                        <a14:foregroundMark x1="37945" y1="35029" x2="42925" y2="35429"/>
                        <a14:foregroundMark x1="42925" y1="31429" x2="42925" y2="31429"/>
                        <a14:foregroundMark x1="65534" y1="59886" x2="72648" y2="59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70" y="3645157"/>
            <a:ext cx="1797832" cy="248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 animBg="1"/>
      <p:bldP spid="26" grpId="0"/>
      <p:bldP spid="26" grpId="1"/>
      <p:bldP spid="27" grpId="0"/>
      <p:bldP spid="27" grpId="1"/>
      <p:bldP spid="28" grpId="0"/>
      <p:bldP spid="28" grpId="1"/>
      <p:bldP spid="6" grpId="0"/>
      <p:bldP spid="11" grpId="0"/>
      <p:bldP spid="12" grpId="0" animBg="1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220" y="1306371"/>
            <a:ext cx="11279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8F00"/>
                </a:solidFill>
                <a:ea typeface="Times New Roman" panose="02020603050405020304" pitchFamily="18" charset="0"/>
              </a:rPr>
              <a:t>Conjunctions</a:t>
            </a:r>
            <a:r>
              <a:rPr lang="en-GB" sz="3600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GB" sz="3600" b="1" dirty="0">
                <a:ea typeface="Times New Roman" panose="02020603050405020304" pitchFamily="18" charset="0"/>
              </a:rPr>
              <a:t>are words that join </a:t>
            </a:r>
            <a:r>
              <a:rPr lang="en-GB" sz="3600" b="1" dirty="0">
                <a:solidFill>
                  <a:srgbClr val="FF9300"/>
                </a:solidFill>
                <a:ea typeface="Times New Roman" panose="02020603050405020304" pitchFamily="18" charset="0"/>
              </a:rPr>
              <a:t>clauses</a:t>
            </a:r>
            <a:r>
              <a:rPr lang="en-GB" sz="3600" b="1" dirty="0">
                <a:ea typeface="Times New Roman" panose="02020603050405020304" pitchFamily="18" charset="0"/>
              </a:rPr>
              <a:t> into sentences.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2F7ABCC-B1CB-EE47-BC80-04AEA4B2D095}"/>
              </a:ext>
            </a:extLst>
          </p:cNvPr>
          <p:cNvSpPr/>
          <p:nvPr/>
        </p:nvSpPr>
        <p:spPr>
          <a:xfrm>
            <a:off x="4527022" y="632547"/>
            <a:ext cx="3238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solidFill>
                  <a:srgbClr val="008F00"/>
                </a:solidFill>
              </a:rPr>
              <a:t>Conjunctions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279EC7D-828F-984C-A532-49440AFECBE8}"/>
              </a:ext>
            </a:extLst>
          </p:cNvPr>
          <p:cNvCxnSpPr/>
          <p:nvPr/>
        </p:nvCxnSpPr>
        <p:spPr>
          <a:xfrm>
            <a:off x="4200698" y="2270657"/>
            <a:ext cx="0" cy="349382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7B62966-9F15-EE48-BEC5-495EE85FD28D}"/>
              </a:ext>
            </a:extLst>
          </p:cNvPr>
          <p:cNvSpPr txBox="1"/>
          <p:nvPr/>
        </p:nvSpPr>
        <p:spPr>
          <a:xfrm>
            <a:off x="1728077" y="3160978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as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398052-459D-0F40-919C-54D426E4F852}"/>
              </a:ext>
            </a:extLst>
          </p:cNvPr>
          <p:cNvSpPr txBox="1"/>
          <p:nvPr/>
        </p:nvSpPr>
        <p:spPr>
          <a:xfrm>
            <a:off x="1728077" y="3763247"/>
            <a:ext cx="617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so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EEE194-7814-DB46-890B-C3ABD9A8F408}"/>
              </a:ext>
            </a:extLst>
          </p:cNvPr>
          <p:cNvSpPr txBox="1"/>
          <p:nvPr/>
        </p:nvSpPr>
        <p:spPr>
          <a:xfrm>
            <a:off x="1710911" y="4393489"/>
            <a:ext cx="1157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since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F2A289-5602-7643-A747-D862331964D4}"/>
              </a:ext>
            </a:extLst>
          </p:cNvPr>
          <p:cNvSpPr txBox="1"/>
          <p:nvPr/>
        </p:nvSpPr>
        <p:spPr>
          <a:xfrm>
            <a:off x="1710911" y="2514647"/>
            <a:ext cx="1749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because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D53016A-2A92-5443-AD89-175821ACBF6E}"/>
              </a:ext>
            </a:extLst>
          </p:cNvPr>
          <p:cNvSpPr txBox="1"/>
          <p:nvPr/>
        </p:nvSpPr>
        <p:spPr>
          <a:xfrm>
            <a:off x="8530914" y="2426470"/>
            <a:ext cx="1400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where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2CF960-514A-774B-976A-2227861CEDEB}"/>
              </a:ext>
            </a:extLst>
          </p:cNvPr>
          <p:cNvCxnSpPr/>
          <p:nvPr/>
        </p:nvCxnSpPr>
        <p:spPr>
          <a:xfrm>
            <a:off x="7869383" y="2270657"/>
            <a:ext cx="0" cy="349382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C72ADFA-A045-6340-85AB-AA739239A60F}"/>
              </a:ext>
            </a:extLst>
          </p:cNvPr>
          <p:cNvSpPr txBox="1"/>
          <p:nvPr/>
        </p:nvSpPr>
        <p:spPr>
          <a:xfrm>
            <a:off x="8530914" y="3047395"/>
            <a:ext cx="2008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wherever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B40D1E-6A8B-2642-B933-4017E7DA0639}"/>
              </a:ext>
            </a:extLst>
          </p:cNvPr>
          <p:cNvSpPr/>
          <p:nvPr/>
        </p:nvSpPr>
        <p:spPr>
          <a:xfrm>
            <a:off x="5170019" y="2971559"/>
            <a:ext cx="1440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584BB5-20A8-3547-9135-2CF43FD30A80}"/>
              </a:ext>
            </a:extLst>
          </p:cNvPr>
          <p:cNvSpPr/>
          <p:nvPr/>
        </p:nvSpPr>
        <p:spPr>
          <a:xfrm>
            <a:off x="5194383" y="3431751"/>
            <a:ext cx="1258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000D67-3B39-5242-B538-6236629326C7}"/>
              </a:ext>
            </a:extLst>
          </p:cNvPr>
          <p:cNvSpPr/>
          <p:nvPr/>
        </p:nvSpPr>
        <p:spPr>
          <a:xfrm>
            <a:off x="5242090" y="3925481"/>
            <a:ext cx="115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6BE272-F6FE-194A-9EED-87FD9D1CFA51}"/>
              </a:ext>
            </a:extLst>
          </p:cNvPr>
          <p:cNvSpPr/>
          <p:nvPr/>
        </p:nvSpPr>
        <p:spPr>
          <a:xfrm>
            <a:off x="5258521" y="4393488"/>
            <a:ext cx="1065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until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EB9F18-8BA3-794F-9892-6DADF08DBEC9}"/>
              </a:ext>
            </a:extLst>
          </p:cNvPr>
          <p:cNvSpPr/>
          <p:nvPr/>
        </p:nvSpPr>
        <p:spPr>
          <a:xfrm>
            <a:off x="5284281" y="4886934"/>
            <a:ext cx="59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9BC465-593A-8446-B596-7DF40820A31E}"/>
              </a:ext>
            </a:extLst>
          </p:cNvPr>
          <p:cNvSpPr/>
          <p:nvPr/>
        </p:nvSpPr>
        <p:spPr>
          <a:xfrm>
            <a:off x="5258521" y="5278498"/>
            <a:ext cx="1237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CF5CD1-EF5D-F848-9AE5-964B902FC394}"/>
              </a:ext>
            </a:extLst>
          </p:cNvPr>
          <p:cNvSpPr/>
          <p:nvPr/>
        </p:nvSpPr>
        <p:spPr>
          <a:xfrm>
            <a:off x="5193200" y="2470156"/>
            <a:ext cx="1106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7DADC4-C2CF-F041-90AA-D3ECA13FDB8F}"/>
              </a:ext>
            </a:extLst>
          </p:cNvPr>
          <p:cNvSpPr/>
          <p:nvPr/>
        </p:nvSpPr>
        <p:spPr>
          <a:xfrm>
            <a:off x="1689803" y="1965937"/>
            <a:ext cx="1791925" cy="460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Cause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97289D-CB68-834A-B64C-962A6AF59439}"/>
              </a:ext>
            </a:extLst>
          </p:cNvPr>
          <p:cNvSpPr/>
          <p:nvPr/>
        </p:nvSpPr>
        <p:spPr>
          <a:xfrm>
            <a:off x="8639136" y="1944026"/>
            <a:ext cx="1791925" cy="460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Place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4F22A45-84B9-A049-BDF0-6682348EF2DF}"/>
              </a:ext>
            </a:extLst>
          </p:cNvPr>
          <p:cNvSpPr/>
          <p:nvPr/>
        </p:nvSpPr>
        <p:spPr>
          <a:xfrm>
            <a:off x="4994189" y="1958673"/>
            <a:ext cx="1791925" cy="460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5B454A5-2427-AB41-B7D6-EB264919D4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58644" y="5185884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85145A7-1AF7-0349-9CB4-A8D91D7ED5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11915" y="5219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69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4" grpId="0"/>
      <p:bldP spid="45" grpId="0"/>
      <p:bldP spid="46" grpId="0"/>
      <p:bldP spid="50" grpId="0"/>
      <p:bldP spid="51" grpId="0"/>
      <p:bldP spid="16" grpId="0"/>
      <p:bldP spid="17" grpId="0"/>
      <p:bldP spid="24" grpId="0"/>
      <p:bldP spid="25" grpId="0"/>
      <p:bldP spid="26" grpId="0"/>
      <p:bldP spid="29" grpId="0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3763</TotalTime>
  <Words>400</Words>
  <Application>Microsoft Office PowerPoint</Application>
  <PresentationFormat>Widescreen</PresentationFormat>
  <Paragraphs>101</Paragraphs>
  <Slides>10</Slides>
  <Notes>10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Using conjunctions to express time, place or cause.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Vicky Woodhead</cp:lastModifiedBy>
  <cp:revision>206</cp:revision>
  <dcterms:created xsi:type="dcterms:W3CDTF">2013-08-23T07:43:20Z</dcterms:created>
  <dcterms:modified xsi:type="dcterms:W3CDTF">2020-05-06T07:43:02Z</dcterms:modified>
</cp:coreProperties>
</file>