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notesMasterIdLst>
    <p:notesMasterId r:id="rId10"/>
  </p:notesMasterIdLst>
  <p:sldIdLst>
    <p:sldId id="256" r:id="rId2"/>
    <p:sldId id="264" r:id="rId3"/>
    <p:sldId id="263" r:id="rId4"/>
    <p:sldId id="257" r:id="rId5"/>
    <p:sldId id="258" r:id="rId6"/>
    <p:sldId id="259" r:id="rId7"/>
    <p:sldId id="277" r:id="rId8"/>
    <p:sldId id="265"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06" autoAdjust="0"/>
    <p:restoredTop sz="94660"/>
  </p:normalViewPr>
  <p:slideViewPr>
    <p:cSldViewPr snapToGrid="0">
      <p:cViewPr varScale="1">
        <p:scale>
          <a:sx n="109" d="100"/>
          <a:sy n="109" d="100"/>
        </p:scale>
        <p:origin x="120"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1EBB6C-445B-4323-A3D8-5A51066A8EAA}" type="datetimeFigureOut">
              <a:rPr lang="en-GB" smtClean="0"/>
              <a:t>30/01/2025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AB447EA-7DE9-4615-B105-AA6465D5AB27}" type="slidenum">
              <a:rPr lang="en-GB" smtClean="0"/>
              <a:t>‹#›</a:t>
            </a:fld>
            <a:endParaRPr lang="en-GB"/>
          </a:p>
        </p:txBody>
      </p:sp>
    </p:spTree>
    <p:extLst>
      <p:ext uri="{BB962C8B-B14F-4D97-AF65-F5344CB8AC3E}">
        <p14:creationId xmlns:p14="http://schemas.microsoft.com/office/powerpoint/2010/main" val="25770769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4"/>
        <p:cNvGrpSpPr/>
        <p:nvPr/>
      </p:nvGrpSpPr>
      <p:grpSpPr>
        <a:xfrm>
          <a:off x="0" y="0"/>
          <a:ext cx="0" cy="0"/>
          <a:chOff x="0" y="0"/>
          <a:chExt cx="0" cy="0"/>
        </a:xfrm>
      </p:grpSpPr>
      <p:sp>
        <p:nvSpPr>
          <p:cNvPr id="275" name="Google Shape;275;g2e6ba8de10f_0_13: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76" name="Google Shape;276;g2e6ba8de10f_0_13:notes"/>
          <p:cNvSpPr txBox="1">
            <a:spLocks noGrp="1"/>
          </p:cNvSpPr>
          <p:nvPr>
            <p:ph type="body" idx="1"/>
          </p:nvPr>
        </p:nvSpPr>
        <p:spPr>
          <a:xfrm>
            <a:off x="679768" y="4715153"/>
            <a:ext cx="5438100" cy="44670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smtClean="0"/>
              <a:t>1/30/2025</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543254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1/30/2025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090012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9" name="Picture 8"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smtClean="0"/>
              <a:pPr/>
              <a:t>1/30/2025</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8509856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1" name="Picture 10"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smtClean="0"/>
              <a:pPr/>
              <a:t>1/30/2025</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8692402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smtClean="0"/>
              <a:pPr/>
              <a:t>1/30/2025</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8253168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1/30/2025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868721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1/30/2025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628990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1/30/2025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702516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9" name="Picture 8"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smtClean="0"/>
              <a:pPr/>
              <a:t>1/30/2025</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89110509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43"/>
        <p:cNvGrpSpPr/>
        <p:nvPr/>
      </p:nvGrpSpPr>
      <p:grpSpPr>
        <a:xfrm>
          <a:off x="0" y="0"/>
          <a:ext cx="0" cy="0"/>
          <a:chOff x="0" y="0"/>
          <a:chExt cx="0" cy="0"/>
        </a:xfrm>
      </p:grpSpPr>
      <p:sp>
        <p:nvSpPr>
          <p:cNvPr id="44" name="Google Shape;44;p19"/>
          <p:cNvSpPr txBox="1">
            <a:spLocks noGrp="1"/>
          </p:cNvSpPr>
          <p:nvPr>
            <p:ph type="body" idx="1"/>
          </p:nvPr>
        </p:nvSpPr>
        <p:spPr>
          <a:xfrm>
            <a:off x="415600" y="5640967"/>
            <a:ext cx="7998400" cy="798400"/>
          </a:xfrm>
          <a:prstGeom prst="rect">
            <a:avLst/>
          </a:prstGeom>
          <a:noFill/>
          <a:ln>
            <a:noFill/>
          </a:ln>
        </p:spPr>
        <p:txBody>
          <a:bodyPr spcFirstLastPara="1" wrap="square" lIns="91425" tIns="91425" rIns="91425" bIns="91425" anchor="ctr" anchorCtr="0">
            <a:normAutofit/>
          </a:bodyPr>
          <a:lstStyle>
            <a:lvl1pPr marL="609585" lvl="0" indent="-304792" algn="l">
              <a:lnSpc>
                <a:spcPct val="100000"/>
              </a:lnSpc>
              <a:spcBef>
                <a:spcPts val="0"/>
              </a:spcBef>
              <a:spcAft>
                <a:spcPts val="0"/>
              </a:spcAft>
              <a:buSzPts val="2400"/>
              <a:buFont typeface="PT Sans Narrow"/>
              <a:buNone/>
              <a:defRPr sz="3200">
                <a:latin typeface="PT Sans Narrow"/>
                <a:ea typeface="PT Sans Narrow"/>
                <a:cs typeface="PT Sans Narrow"/>
                <a:sym typeface="PT Sans Narrow"/>
              </a:defRPr>
            </a:lvl1pPr>
          </a:lstStyle>
          <a:p>
            <a:endParaRPr/>
          </a:p>
        </p:txBody>
      </p:sp>
      <p:sp>
        <p:nvSpPr>
          <p:cNvPr id="45" name="Google Shape;45;p19"/>
          <p:cNvSpPr txBox="1">
            <a:spLocks noGrp="1"/>
          </p:cNvSpPr>
          <p:nvPr>
            <p:ph type="sldNum" idx="12"/>
          </p:nvPr>
        </p:nvSpPr>
        <p:spPr>
          <a:xfrm>
            <a:off x="11296611" y="6217623"/>
            <a:ext cx="731600" cy="5248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Open Sans"/>
                <a:ea typeface="Open Sans"/>
                <a:cs typeface="Open Sans"/>
                <a:sym typeface="Open Sans"/>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Open Sans"/>
                <a:ea typeface="Open Sans"/>
                <a:cs typeface="Open Sans"/>
                <a:sym typeface="Open Sans"/>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Open Sans"/>
                <a:ea typeface="Open Sans"/>
                <a:cs typeface="Open Sans"/>
                <a:sym typeface="Open Sans"/>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Open Sans"/>
                <a:ea typeface="Open Sans"/>
                <a:cs typeface="Open Sans"/>
                <a:sym typeface="Open Sans"/>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Open Sans"/>
                <a:ea typeface="Open Sans"/>
                <a:cs typeface="Open Sans"/>
                <a:sym typeface="Open Sans"/>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Open Sans"/>
                <a:ea typeface="Open Sans"/>
                <a:cs typeface="Open Sans"/>
                <a:sym typeface="Open Sans"/>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Open Sans"/>
                <a:ea typeface="Open Sans"/>
                <a:cs typeface="Open Sans"/>
                <a:sym typeface="Open Sans"/>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Open Sans"/>
                <a:ea typeface="Open Sans"/>
                <a:cs typeface="Open Sans"/>
                <a:sym typeface="Open Sans"/>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Open Sans"/>
                <a:ea typeface="Open Sans"/>
                <a:cs typeface="Open Sans"/>
                <a:sym typeface="Open Sans"/>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14170898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1/30/2025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174871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smtClean="0"/>
              <a:pPr/>
              <a:t>1/30/2025</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40101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1/30/2025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956728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1/30/2025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8607657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1/30/2025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1400392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1/30/2025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79629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1/30/2025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5337756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1/30/2025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517457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3-HD-TOP.png"/>
          <p:cNvPicPr>
            <a:picLocks noChangeAspect="1"/>
          </p:cNvPicPr>
          <p:nvPr/>
        </p:nvPicPr>
        <p:blipFill>
          <a:blip r:embed="rId20">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smtClean="0"/>
              <a:pPr/>
              <a:t>1/30/2025</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322644829"/>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 id="2147483687" r:id="rId18"/>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cid:image001.png@01D567DB.E2A96A30" TargetMode="External"/><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cid:image001.png@01D567DB.E2A96A30"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gov.uk/government/publications/the-engagement-mode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3" Type="http://schemas.openxmlformats.org/officeDocument/2006/relationships/hyperlink" Target="https://www.woodside.bexley.sch.uk/" TargetMode="External"/><Relationship Id="rId2" Type="http://schemas.openxmlformats.org/officeDocument/2006/relationships/hyperlink" Target="https://www.woodside.bexley.sch.uk/teaching-and-learning/curriculum-by-phase" TargetMode="Externa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cid:image001.png@01D567DB.E2A96A30" TargetMode="Externa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E9DF84-DAAB-4BAA-BC66-0DB9F5F251F7}"/>
              </a:ext>
            </a:extLst>
          </p:cNvPr>
          <p:cNvSpPr>
            <a:spLocks noGrp="1"/>
          </p:cNvSpPr>
          <p:nvPr>
            <p:ph type="ctrTitle"/>
          </p:nvPr>
        </p:nvSpPr>
        <p:spPr>
          <a:xfrm>
            <a:off x="1186543" y="2010233"/>
            <a:ext cx="9448800" cy="1825096"/>
          </a:xfrm>
        </p:spPr>
        <p:txBody>
          <a:bodyPr>
            <a:normAutofit fontScale="90000"/>
          </a:bodyPr>
          <a:lstStyle/>
          <a:p>
            <a:pPr algn="ctr"/>
            <a:br>
              <a:rPr lang="en-GB" dirty="0"/>
            </a:br>
            <a:br>
              <a:rPr lang="en-GB" dirty="0"/>
            </a:br>
            <a:br>
              <a:rPr lang="en-GB" dirty="0"/>
            </a:br>
            <a:r>
              <a:rPr lang="en-GB" dirty="0" err="1"/>
              <a:t>WoodsidE</a:t>
            </a:r>
            <a:r>
              <a:rPr lang="en-GB" dirty="0"/>
              <a:t> Academy Adapted Curriculum</a:t>
            </a:r>
            <a:br>
              <a:rPr lang="en-GB" dirty="0"/>
            </a:br>
            <a:r>
              <a:rPr lang="en-GB" dirty="0"/>
              <a:t>2024</a:t>
            </a:r>
          </a:p>
        </p:txBody>
      </p:sp>
      <p:sp>
        <p:nvSpPr>
          <p:cNvPr id="4" name="TextBox 3">
            <a:extLst>
              <a:ext uri="{FF2B5EF4-FFF2-40B4-BE49-F238E27FC236}">
                <a16:creationId xmlns:a16="http://schemas.microsoft.com/office/drawing/2014/main" id="{12532E6A-1F91-4B6A-BFBC-BE43B9041166}"/>
              </a:ext>
            </a:extLst>
          </p:cNvPr>
          <p:cNvSpPr txBox="1"/>
          <p:nvPr/>
        </p:nvSpPr>
        <p:spPr>
          <a:xfrm>
            <a:off x="2209799" y="4152900"/>
            <a:ext cx="8071757" cy="523220"/>
          </a:xfrm>
          <a:prstGeom prst="rect">
            <a:avLst/>
          </a:prstGeom>
          <a:solidFill>
            <a:schemeClr val="accent2">
              <a:lumMod val="20000"/>
              <a:lumOff val="80000"/>
            </a:schemeClr>
          </a:solidFill>
        </p:spPr>
        <p:txBody>
          <a:bodyPr wrap="square" rtlCol="0">
            <a:spAutoFit/>
          </a:bodyPr>
          <a:lstStyle/>
          <a:p>
            <a:r>
              <a:rPr lang="en-GB" sz="2800" b="1" dirty="0">
                <a:solidFill>
                  <a:schemeClr val="tx1">
                    <a:lumMod val="75000"/>
                    <a:lumOff val="25000"/>
                  </a:schemeClr>
                </a:solidFill>
                <a:latin typeface="Ink Free" panose="03080402000500000000" pitchFamily="66" charset="0"/>
              </a:rPr>
              <a:t>AMBITIOUS for ALL Learners ALL of the time</a:t>
            </a:r>
          </a:p>
        </p:txBody>
      </p:sp>
      <p:pic>
        <p:nvPicPr>
          <p:cNvPr id="5" name="Picture 4" descr="cid:image001.png@01D567DB.E2A96A30">
            <a:extLst>
              <a:ext uri="{FF2B5EF4-FFF2-40B4-BE49-F238E27FC236}">
                <a16:creationId xmlns:a16="http://schemas.microsoft.com/office/drawing/2014/main" id="{450C960D-8B63-4163-9CFA-E1FA09F132C0}"/>
              </a:ext>
            </a:extLst>
          </p:cNvPr>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10227277" y="295009"/>
            <a:ext cx="1778000" cy="956945"/>
          </a:xfrm>
          <a:prstGeom prst="rect">
            <a:avLst/>
          </a:prstGeom>
          <a:noFill/>
          <a:ln>
            <a:noFill/>
          </a:ln>
        </p:spPr>
      </p:pic>
      <p:pic>
        <p:nvPicPr>
          <p:cNvPr id="6" name="Content Placeholder 4" descr="Logo, company name&#10;&#10;Description automatically generated">
            <a:extLst>
              <a:ext uri="{FF2B5EF4-FFF2-40B4-BE49-F238E27FC236}">
                <a16:creationId xmlns:a16="http://schemas.microsoft.com/office/drawing/2014/main" id="{3E7EDBF2-B923-C442-8FE5-05FECA2319F5}"/>
              </a:ext>
            </a:extLst>
          </p:cNvPr>
          <p:cNvPicPr/>
          <p:nvPr/>
        </p:nvPicPr>
        <p:blipFill>
          <a:blip r:embed="rId4"/>
          <a:stretch>
            <a:fillRect/>
          </a:stretch>
        </p:blipFill>
        <p:spPr>
          <a:xfrm>
            <a:off x="184856" y="6012493"/>
            <a:ext cx="1001687" cy="700936"/>
          </a:xfrm>
          <a:prstGeom prst="rect">
            <a:avLst/>
          </a:prstGeom>
        </p:spPr>
      </p:pic>
    </p:spTree>
    <p:extLst>
      <p:ext uri="{BB962C8B-B14F-4D97-AF65-F5344CB8AC3E}">
        <p14:creationId xmlns:p14="http://schemas.microsoft.com/office/powerpoint/2010/main" val="36743603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00F0DB-2E28-4092-A3B4-A9A78414E531}"/>
              </a:ext>
            </a:extLst>
          </p:cNvPr>
          <p:cNvSpPr>
            <a:spLocks noGrp="1"/>
          </p:cNvSpPr>
          <p:nvPr>
            <p:ph type="title"/>
          </p:nvPr>
        </p:nvSpPr>
        <p:spPr>
          <a:xfrm>
            <a:off x="3183699" y="87967"/>
            <a:ext cx="8610600" cy="1293028"/>
          </a:xfrm>
        </p:spPr>
        <p:txBody>
          <a:bodyPr/>
          <a:lstStyle/>
          <a:p>
            <a:r>
              <a:rPr lang="en-GB" dirty="0"/>
              <a:t>The next stage of the woodside journey</a:t>
            </a:r>
          </a:p>
        </p:txBody>
      </p:sp>
      <p:sp>
        <p:nvSpPr>
          <p:cNvPr id="3" name="Content Placeholder 2">
            <a:extLst>
              <a:ext uri="{FF2B5EF4-FFF2-40B4-BE49-F238E27FC236}">
                <a16:creationId xmlns:a16="http://schemas.microsoft.com/office/drawing/2014/main" id="{EC08F7EE-6C9B-4434-8972-45DB4CD9C09F}"/>
              </a:ext>
            </a:extLst>
          </p:cNvPr>
          <p:cNvSpPr>
            <a:spLocks noGrp="1"/>
          </p:cNvSpPr>
          <p:nvPr>
            <p:ph idx="1"/>
          </p:nvPr>
        </p:nvSpPr>
        <p:spPr>
          <a:xfrm>
            <a:off x="580894" y="1380996"/>
            <a:ext cx="11030211" cy="5257800"/>
          </a:xfrm>
          <a:ln w="38100">
            <a:solidFill>
              <a:schemeClr val="accent2"/>
            </a:solidFill>
          </a:ln>
        </p:spPr>
        <p:txBody>
          <a:bodyPr>
            <a:normAutofit fontScale="85000" lnSpcReduction="20000"/>
          </a:bodyPr>
          <a:lstStyle/>
          <a:p>
            <a:pPr marL="0" indent="0">
              <a:buNone/>
            </a:pPr>
            <a:endParaRPr lang="en-GB" dirty="0"/>
          </a:p>
          <a:p>
            <a:pPr marL="0" indent="0">
              <a:buNone/>
            </a:pPr>
            <a:r>
              <a:rPr lang="en-GB" dirty="0"/>
              <a:t>This </a:t>
            </a:r>
            <a:r>
              <a:rPr lang="en-GB" sz="2100" dirty="0"/>
              <a:t>presentation</a:t>
            </a:r>
            <a:r>
              <a:rPr lang="en-GB" dirty="0"/>
              <a:t> aims to keep you informed of some new developments and changes as together, we support your child to have the best educational experience and opportunities at Woodside to prepare them for future success in their lives.</a:t>
            </a:r>
          </a:p>
          <a:p>
            <a:pPr marL="0" indent="0">
              <a:buNone/>
            </a:pPr>
            <a:r>
              <a:rPr lang="en-GB" dirty="0"/>
              <a:t>In recent years the cohort of children and young people at Woodside has changed. Now 100% of our cohort has a diagnosis of Autism and many have more diverse and/or additional needs. As a team we are continually increasing our expertise as educators and are committed to excellence for all.</a:t>
            </a:r>
          </a:p>
          <a:p>
            <a:pPr marL="0" indent="0">
              <a:buNone/>
            </a:pPr>
            <a:r>
              <a:rPr lang="en-GB" dirty="0"/>
              <a:t>Last year it became clear that Woodside is at a new and different part of its development and improvement journey and was ready to take a different approach. We reviewed our school provision; the curriculum we teach, the class environments we teach in and the way that we support achievement and progress for all of our learners. This year we are implementing a newly-adapted and bespoke Woodside curriculum. </a:t>
            </a:r>
          </a:p>
          <a:p>
            <a:pPr marL="0" indent="0">
              <a:buNone/>
            </a:pPr>
            <a:r>
              <a:rPr lang="en-GB" dirty="0"/>
              <a:t>This is based not only on our own school intelligence but with reference to the latest research, other thriving special schools and our deep knowledge and ambition for each individual in our care and community. The start of this academic year has been very exciting for us all as it has become clear that so far, our plans and preparation are immediately benefitting the children.</a:t>
            </a:r>
          </a:p>
          <a:p>
            <a:pPr marL="0" indent="0">
              <a:buNone/>
            </a:pPr>
            <a:r>
              <a:rPr lang="en-GB" dirty="0"/>
              <a:t>We have enhanced our Music and Drama offer and are also introducing a third pathway, the Engage pathway. This sits alongside our Discover and Explore Pathways, and together these better ensure that we continue to meet the needs of all of our learners to the high standards we expect.</a:t>
            </a:r>
          </a:p>
        </p:txBody>
      </p:sp>
      <p:pic>
        <p:nvPicPr>
          <p:cNvPr id="4" name="Picture 3" descr="cid:image001.png@01D567DB.E2A96A30">
            <a:extLst>
              <a:ext uri="{FF2B5EF4-FFF2-40B4-BE49-F238E27FC236}">
                <a16:creationId xmlns:a16="http://schemas.microsoft.com/office/drawing/2014/main" id="{55FCD77C-93D1-4B4D-80A6-A0808A232EE4}"/>
              </a:ext>
            </a:extLst>
          </p:cNvPr>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234167" y="87967"/>
            <a:ext cx="1778000" cy="956945"/>
          </a:xfrm>
          <a:prstGeom prst="rect">
            <a:avLst/>
          </a:prstGeom>
          <a:noFill/>
          <a:ln>
            <a:noFill/>
          </a:ln>
        </p:spPr>
      </p:pic>
    </p:spTree>
    <p:extLst>
      <p:ext uri="{BB962C8B-B14F-4D97-AF65-F5344CB8AC3E}">
        <p14:creationId xmlns:p14="http://schemas.microsoft.com/office/powerpoint/2010/main" val="38703954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9863" y="522921"/>
            <a:ext cx="9052461" cy="778329"/>
          </a:xfrm>
        </p:spPr>
        <p:txBody>
          <a:bodyPr>
            <a:normAutofit/>
          </a:bodyPr>
          <a:lstStyle/>
          <a:p>
            <a:pPr algn="l">
              <a:defRPr sz="3600">
                <a:solidFill>
                  <a:srgbClr val="006633"/>
                </a:solidFill>
              </a:defRPr>
            </a:pPr>
            <a:r>
              <a:rPr sz="2400" b="1" dirty="0">
                <a:solidFill>
                  <a:schemeClr val="accent6">
                    <a:lumMod val="50000"/>
                  </a:schemeClr>
                </a:solidFill>
              </a:rPr>
              <a:t>Wood</a:t>
            </a:r>
            <a:r>
              <a:rPr lang="en-GB" sz="2400" b="1" dirty="0">
                <a:solidFill>
                  <a:schemeClr val="accent6">
                    <a:lumMod val="50000"/>
                  </a:schemeClr>
                </a:solidFill>
              </a:rPr>
              <a:t>side </a:t>
            </a:r>
            <a:r>
              <a:rPr sz="2400" b="1" dirty="0">
                <a:solidFill>
                  <a:schemeClr val="accent6">
                    <a:lumMod val="50000"/>
                  </a:schemeClr>
                </a:solidFill>
              </a:rPr>
              <a:t>Educational Pathways</a:t>
            </a:r>
            <a:r>
              <a:rPr lang="en-GB" sz="2400" b="1" dirty="0">
                <a:solidFill>
                  <a:schemeClr val="accent6">
                    <a:lumMod val="50000"/>
                  </a:schemeClr>
                </a:solidFill>
              </a:rPr>
              <a:t> </a:t>
            </a:r>
            <a:r>
              <a:rPr sz="2400" b="1" dirty="0">
                <a:solidFill>
                  <a:schemeClr val="accent6">
                    <a:lumMod val="50000"/>
                  </a:schemeClr>
                </a:solidFill>
              </a:rPr>
              <a:t>Overview</a:t>
            </a:r>
          </a:p>
        </p:txBody>
      </p:sp>
      <p:sp>
        <p:nvSpPr>
          <p:cNvPr id="4" name="TextBox 3"/>
          <p:cNvSpPr txBox="1"/>
          <p:nvPr/>
        </p:nvSpPr>
        <p:spPr>
          <a:xfrm>
            <a:off x="457200" y="1371600"/>
            <a:ext cx="3270447" cy="461665"/>
          </a:xfrm>
          <a:prstGeom prst="rect">
            <a:avLst/>
          </a:prstGeom>
          <a:noFill/>
        </p:spPr>
        <p:txBody>
          <a:bodyPr wrap="none">
            <a:spAutoFit/>
          </a:bodyPr>
          <a:lstStyle/>
          <a:p>
            <a:pPr>
              <a:defRPr sz="2400">
                <a:solidFill>
                  <a:srgbClr val="6699CC"/>
                </a:solidFill>
              </a:defRPr>
            </a:pPr>
            <a:r>
              <a:rPr dirty="0">
                <a:solidFill>
                  <a:schemeClr val="accent3">
                    <a:lumMod val="50000"/>
                  </a:schemeClr>
                </a:solidFill>
              </a:rPr>
              <a:t>🍃 Engage Pathway</a:t>
            </a:r>
          </a:p>
        </p:txBody>
      </p:sp>
      <p:sp>
        <p:nvSpPr>
          <p:cNvPr id="5" name="TextBox 4"/>
          <p:cNvSpPr txBox="1"/>
          <p:nvPr/>
        </p:nvSpPr>
        <p:spPr>
          <a:xfrm>
            <a:off x="3657600" y="1371600"/>
            <a:ext cx="8167621" cy="1600438"/>
          </a:xfrm>
          <a:prstGeom prst="rect">
            <a:avLst/>
          </a:prstGeom>
          <a:noFill/>
          <a:ln>
            <a:solidFill>
              <a:schemeClr val="accent3">
                <a:lumMod val="50000"/>
              </a:schemeClr>
            </a:solidFill>
          </a:ln>
        </p:spPr>
        <p:txBody>
          <a:bodyPr wrap="none">
            <a:spAutoFit/>
          </a:bodyPr>
          <a:lstStyle/>
          <a:p>
            <a:pPr>
              <a:defRPr sz="1400">
                <a:solidFill>
                  <a:srgbClr val="000000"/>
                </a:solidFill>
              </a:defRPr>
            </a:pPr>
            <a:r>
              <a:rPr dirty="0"/>
              <a:t>Focuses on play, communication, exploration, and thinking skills. Utilizes playful experiences, </a:t>
            </a:r>
            <a:endParaRPr lang="en-GB" dirty="0"/>
          </a:p>
          <a:p>
            <a:pPr>
              <a:defRPr sz="1400">
                <a:solidFill>
                  <a:srgbClr val="000000"/>
                </a:solidFill>
              </a:defRPr>
            </a:pPr>
            <a:r>
              <a:rPr dirty="0"/>
              <a:t>sensory-based learning, and a child-led approach.</a:t>
            </a:r>
          </a:p>
          <a:p>
            <a:pPr>
              <a:defRPr sz="1400">
                <a:solidFill>
                  <a:srgbClr val="000000"/>
                </a:solidFill>
              </a:defRPr>
            </a:pPr>
            <a:r>
              <a:rPr dirty="0"/>
              <a:t>• Play-based approach</a:t>
            </a:r>
          </a:p>
          <a:p>
            <a:pPr>
              <a:defRPr sz="1400">
                <a:solidFill>
                  <a:srgbClr val="000000"/>
                </a:solidFill>
              </a:defRPr>
            </a:pPr>
            <a:r>
              <a:rPr dirty="0"/>
              <a:t>• Built-in movement sessions</a:t>
            </a:r>
          </a:p>
          <a:p>
            <a:pPr>
              <a:defRPr sz="1400">
                <a:solidFill>
                  <a:srgbClr val="000000"/>
                </a:solidFill>
              </a:defRPr>
            </a:pPr>
            <a:r>
              <a:rPr dirty="0"/>
              <a:t>• Small group or 1:1 intervention</a:t>
            </a:r>
          </a:p>
          <a:p>
            <a:pPr>
              <a:defRPr sz="1400">
                <a:solidFill>
                  <a:srgbClr val="000000"/>
                </a:solidFill>
              </a:defRPr>
            </a:pPr>
            <a:r>
              <a:rPr dirty="0"/>
              <a:t>• Sensory-based learning</a:t>
            </a:r>
          </a:p>
          <a:p>
            <a:pPr>
              <a:defRPr sz="1400">
                <a:solidFill>
                  <a:srgbClr val="000000"/>
                </a:solidFill>
              </a:defRPr>
            </a:pPr>
            <a:r>
              <a:rPr dirty="0"/>
              <a:t>• Child-led free flow provision</a:t>
            </a:r>
          </a:p>
        </p:txBody>
      </p:sp>
      <p:sp>
        <p:nvSpPr>
          <p:cNvPr id="6" name="TextBox 5"/>
          <p:cNvSpPr txBox="1"/>
          <p:nvPr/>
        </p:nvSpPr>
        <p:spPr>
          <a:xfrm>
            <a:off x="457200" y="2932582"/>
            <a:ext cx="2743200" cy="457200"/>
          </a:xfrm>
          <a:prstGeom prst="rect">
            <a:avLst/>
          </a:prstGeom>
          <a:noFill/>
        </p:spPr>
        <p:txBody>
          <a:bodyPr wrap="none">
            <a:spAutoFit/>
          </a:bodyPr>
          <a:lstStyle/>
          <a:p>
            <a:pPr>
              <a:defRPr sz="2400">
                <a:solidFill>
                  <a:srgbClr val="99CC66"/>
                </a:solidFill>
              </a:defRPr>
            </a:pPr>
            <a:r>
              <a:rPr dirty="0"/>
              <a:t>🌲 Discover Pathway</a:t>
            </a:r>
          </a:p>
        </p:txBody>
      </p:sp>
      <p:sp>
        <p:nvSpPr>
          <p:cNvPr id="7" name="TextBox 6"/>
          <p:cNvSpPr txBox="1"/>
          <p:nvPr/>
        </p:nvSpPr>
        <p:spPr>
          <a:xfrm>
            <a:off x="3657600" y="3042387"/>
            <a:ext cx="8167621" cy="1600438"/>
          </a:xfrm>
          <a:prstGeom prst="rect">
            <a:avLst/>
          </a:prstGeom>
          <a:noFill/>
          <a:ln>
            <a:solidFill>
              <a:schemeClr val="accent4">
                <a:lumMod val="50000"/>
              </a:schemeClr>
            </a:solidFill>
          </a:ln>
        </p:spPr>
        <p:txBody>
          <a:bodyPr wrap="square">
            <a:spAutoFit/>
          </a:bodyPr>
          <a:lstStyle/>
          <a:p>
            <a:pPr>
              <a:defRPr sz="1400">
                <a:solidFill>
                  <a:srgbClr val="000000"/>
                </a:solidFill>
              </a:defRPr>
            </a:pPr>
            <a:r>
              <a:rPr dirty="0"/>
              <a:t>Blends sensory and structured approaches with </a:t>
            </a:r>
            <a:r>
              <a:rPr dirty="0" err="1"/>
              <a:t>personali</a:t>
            </a:r>
            <a:r>
              <a:rPr lang="en-GB" dirty="0"/>
              <a:t>s</a:t>
            </a:r>
            <a:r>
              <a:rPr dirty="0"/>
              <a:t>ed curriculum. </a:t>
            </a:r>
            <a:r>
              <a:rPr lang="en-GB" dirty="0"/>
              <a:t>s</a:t>
            </a:r>
            <a:r>
              <a:rPr dirty="0" err="1"/>
              <a:t>upport</a:t>
            </a:r>
            <a:r>
              <a:rPr lang="en-GB" dirty="0" err="1"/>
              <a:t>ing</a:t>
            </a:r>
            <a:r>
              <a:rPr dirty="0"/>
              <a:t> communication, literacy, math</a:t>
            </a:r>
            <a:r>
              <a:rPr lang="en-GB" dirty="0"/>
              <a:t>s</a:t>
            </a:r>
            <a:r>
              <a:rPr dirty="0"/>
              <a:t>, and personal development.</a:t>
            </a:r>
          </a:p>
          <a:p>
            <a:pPr>
              <a:defRPr sz="1400">
                <a:solidFill>
                  <a:srgbClr val="000000"/>
                </a:solidFill>
              </a:defRPr>
            </a:pPr>
            <a:r>
              <a:rPr dirty="0"/>
              <a:t>• Play-based learning opportunities</a:t>
            </a:r>
          </a:p>
          <a:p>
            <a:pPr>
              <a:defRPr sz="1400">
                <a:solidFill>
                  <a:srgbClr val="000000"/>
                </a:solidFill>
              </a:defRPr>
            </a:pPr>
            <a:r>
              <a:rPr dirty="0"/>
              <a:t>• Built-in movement sessions</a:t>
            </a:r>
          </a:p>
          <a:p>
            <a:pPr>
              <a:defRPr sz="1400">
                <a:solidFill>
                  <a:srgbClr val="000000"/>
                </a:solidFill>
              </a:defRPr>
            </a:pPr>
            <a:r>
              <a:rPr dirty="0"/>
              <a:t>• Small group or 1:1 intervention</a:t>
            </a:r>
          </a:p>
          <a:p>
            <a:pPr>
              <a:defRPr sz="1400">
                <a:solidFill>
                  <a:srgbClr val="000000"/>
                </a:solidFill>
              </a:defRPr>
            </a:pPr>
            <a:r>
              <a:rPr dirty="0"/>
              <a:t>• Sensory-based learning</a:t>
            </a:r>
          </a:p>
          <a:p>
            <a:pPr>
              <a:defRPr sz="1400">
                <a:solidFill>
                  <a:srgbClr val="000000"/>
                </a:solidFill>
              </a:defRPr>
            </a:pPr>
            <a:r>
              <a:rPr dirty="0"/>
              <a:t>• Flexible, adaptive approach throughout the day</a:t>
            </a:r>
          </a:p>
        </p:txBody>
      </p:sp>
      <p:sp>
        <p:nvSpPr>
          <p:cNvPr id="8" name="TextBox 7"/>
          <p:cNvSpPr txBox="1"/>
          <p:nvPr/>
        </p:nvSpPr>
        <p:spPr>
          <a:xfrm>
            <a:off x="457200" y="4653643"/>
            <a:ext cx="3172663" cy="461665"/>
          </a:xfrm>
          <a:prstGeom prst="rect">
            <a:avLst/>
          </a:prstGeom>
          <a:noFill/>
        </p:spPr>
        <p:txBody>
          <a:bodyPr wrap="none">
            <a:spAutoFit/>
          </a:bodyPr>
          <a:lstStyle/>
          <a:p>
            <a:pPr>
              <a:defRPr sz="2400">
                <a:solidFill>
                  <a:srgbClr val="FF9966"/>
                </a:solidFill>
              </a:defRPr>
            </a:pPr>
            <a:r>
              <a:rPr dirty="0">
                <a:solidFill>
                  <a:schemeClr val="accent6">
                    <a:lumMod val="50000"/>
                  </a:schemeClr>
                </a:solidFill>
              </a:rPr>
              <a:t>🌿 Explore Pathway</a:t>
            </a:r>
          </a:p>
        </p:txBody>
      </p:sp>
      <p:sp>
        <p:nvSpPr>
          <p:cNvPr id="9" name="TextBox 8"/>
          <p:cNvSpPr txBox="1"/>
          <p:nvPr/>
        </p:nvSpPr>
        <p:spPr>
          <a:xfrm>
            <a:off x="3657600" y="4713175"/>
            <a:ext cx="8167622" cy="1815882"/>
          </a:xfrm>
          <a:prstGeom prst="rect">
            <a:avLst/>
          </a:prstGeom>
          <a:noFill/>
          <a:ln>
            <a:solidFill>
              <a:schemeClr val="accent6">
                <a:lumMod val="50000"/>
              </a:schemeClr>
            </a:solidFill>
          </a:ln>
        </p:spPr>
        <p:txBody>
          <a:bodyPr wrap="square">
            <a:spAutoFit/>
          </a:bodyPr>
          <a:lstStyle/>
          <a:p>
            <a:pPr>
              <a:defRPr sz="1400">
                <a:solidFill>
                  <a:srgbClr val="000000"/>
                </a:solidFill>
              </a:defRPr>
            </a:pPr>
            <a:r>
              <a:rPr lang="en-GB" dirty="0"/>
              <a:t>More formal learning opportunities based</a:t>
            </a:r>
            <a:r>
              <a:rPr dirty="0"/>
              <a:t> on </a:t>
            </a:r>
            <a:r>
              <a:rPr lang="en-GB" dirty="0"/>
              <a:t>the N</a:t>
            </a:r>
            <a:r>
              <a:rPr dirty="0" err="1"/>
              <a:t>ational</a:t>
            </a:r>
            <a:r>
              <a:rPr dirty="0"/>
              <a:t> </a:t>
            </a:r>
            <a:r>
              <a:rPr lang="en-GB" dirty="0"/>
              <a:t>Curriculum</a:t>
            </a:r>
            <a:r>
              <a:rPr dirty="0"/>
              <a:t>, </a:t>
            </a:r>
            <a:r>
              <a:rPr dirty="0" err="1"/>
              <a:t>emphasi</a:t>
            </a:r>
            <a:r>
              <a:rPr lang="en-GB" dirty="0"/>
              <a:t>s</a:t>
            </a:r>
            <a:r>
              <a:rPr dirty="0" err="1"/>
              <a:t>ing</a:t>
            </a:r>
            <a:r>
              <a:rPr dirty="0"/>
              <a:t> communication,</a:t>
            </a:r>
            <a:r>
              <a:rPr lang="en-GB" dirty="0"/>
              <a:t> independence</a:t>
            </a:r>
            <a:r>
              <a:rPr dirty="0"/>
              <a:t> </a:t>
            </a:r>
            <a:r>
              <a:rPr lang="en-GB" dirty="0"/>
              <a:t> </a:t>
            </a:r>
            <a:r>
              <a:rPr dirty="0"/>
              <a:t>personal development, </a:t>
            </a:r>
            <a:r>
              <a:rPr lang="en-GB" dirty="0"/>
              <a:t>and l</a:t>
            </a:r>
            <a:r>
              <a:rPr dirty="0" err="1"/>
              <a:t>ife</a:t>
            </a:r>
            <a:r>
              <a:rPr lang="en-GB" dirty="0"/>
              <a:t> </a:t>
            </a:r>
            <a:r>
              <a:rPr dirty="0"/>
              <a:t>skills</a:t>
            </a:r>
            <a:r>
              <a:rPr lang="en-GB" dirty="0"/>
              <a:t> through more formal learning interspersed with a personalised  approach to meet sensory, physical and any other needs. Subject-specific learning takes place within the 7 Areas of Learning</a:t>
            </a:r>
            <a:endParaRPr dirty="0"/>
          </a:p>
          <a:p>
            <a:pPr marL="285750" indent="-285750">
              <a:buFont typeface="Arial" panose="020B0604020202020204" pitchFamily="34" charset="0"/>
              <a:buChar char="•"/>
              <a:defRPr sz="1400">
                <a:solidFill>
                  <a:srgbClr val="000000"/>
                </a:solidFill>
              </a:defRPr>
            </a:pPr>
            <a:r>
              <a:rPr dirty="0"/>
              <a:t>Development of life skills</a:t>
            </a:r>
          </a:p>
          <a:p>
            <a:pPr marL="285750" indent="-285750">
              <a:buFont typeface="Arial" panose="020B0604020202020204" pitchFamily="34" charset="0"/>
              <a:buChar char="•"/>
              <a:defRPr sz="1400">
                <a:solidFill>
                  <a:srgbClr val="000000"/>
                </a:solidFill>
              </a:defRPr>
            </a:pPr>
            <a:r>
              <a:rPr dirty="0"/>
              <a:t>Built-in movement sessions</a:t>
            </a:r>
          </a:p>
          <a:p>
            <a:pPr marL="285750" indent="-285750">
              <a:buFont typeface="Arial" panose="020B0604020202020204" pitchFamily="34" charset="0"/>
              <a:buChar char="•"/>
              <a:defRPr sz="1400">
                <a:solidFill>
                  <a:srgbClr val="000000"/>
                </a:solidFill>
              </a:defRPr>
            </a:pPr>
            <a:r>
              <a:rPr dirty="0"/>
              <a:t>Small group or 1:1 intervention</a:t>
            </a:r>
            <a:endParaRPr lang="en-GB" dirty="0"/>
          </a:p>
          <a:p>
            <a:pPr marL="285750" indent="-285750">
              <a:buFont typeface="Arial" panose="020B0604020202020204" pitchFamily="34" charset="0"/>
              <a:buChar char="•"/>
              <a:defRPr sz="1400">
                <a:solidFill>
                  <a:srgbClr val="000000"/>
                </a:solidFill>
              </a:defRPr>
            </a:pPr>
            <a:r>
              <a:rPr lang="en-GB" dirty="0"/>
              <a:t>Flexible, adaptive approach throughout the day</a:t>
            </a:r>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344B52-97CC-4A9F-9A58-1224860385AE}"/>
              </a:ext>
            </a:extLst>
          </p:cNvPr>
          <p:cNvSpPr>
            <a:spLocks noGrp="1"/>
          </p:cNvSpPr>
          <p:nvPr>
            <p:ph type="title"/>
          </p:nvPr>
        </p:nvSpPr>
        <p:spPr>
          <a:xfrm>
            <a:off x="2945704" y="399528"/>
            <a:ext cx="8610600" cy="1293028"/>
          </a:xfrm>
        </p:spPr>
        <p:txBody>
          <a:bodyPr/>
          <a:lstStyle/>
          <a:p>
            <a:pPr algn="l"/>
            <a:r>
              <a:rPr lang="en-GB" b="1" dirty="0">
                <a:solidFill>
                  <a:schemeClr val="accent3">
                    <a:lumMod val="50000"/>
                  </a:schemeClr>
                </a:solidFill>
              </a:rPr>
              <a:t>🍃 Engage Pathway</a:t>
            </a:r>
          </a:p>
        </p:txBody>
      </p:sp>
      <p:graphicFrame>
        <p:nvGraphicFramePr>
          <p:cNvPr id="5" name="Content Placeholder 4">
            <a:extLst>
              <a:ext uri="{FF2B5EF4-FFF2-40B4-BE49-F238E27FC236}">
                <a16:creationId xmlns:a16="http://schemas.microsoft.com/office/drawing/2014/main" id="{374EC0AB-F6D9-41D9-BBA9-29FDF7225BB2}"/>
              </a:ext>
            </a:extLst>
          </p:cNvPr>
          <p:cNvGraphicFramePr>
            <a:graphicFrameLocks noGrp="1"/>
          </p:cNvGraphicFramePr>
          <p:nvPr>
            <p:ph idx="1"/>
            <p:extLst>
              <p:ext uri="{D42A27DB-BD31-4B8C-83A1-F6EECF244321}">
                <p14:modId xmlns:p14="http://schemas.microsoft.com/office/powerpoint/2010/main" val="3400839751"/>
              </p:ext>
            </p:extLst>
          </p:nvPr>
        </p:nvGraphicFramePr>
        <p:xfrm>
          <a:off x="767443" y="1802039"/>
          <a:ext cx="9633858" cy="4488942"/>
        </p:xfrm>
        <a:graphic>
          <a:graphicData uri="http://schemas.openxmlformats.org/drawingml/2006/table">
            <a:tbl>
              <a:tblPr firstRow="1" firstCol="1" bandRow="1">
                <a:tableStyleId>{5C22544A-7EE6-4342-B048-85BDC9FD1C3A}</a:tableStyleId>
              </a:tblPr>
              <a:tblGrid>
                <a:gridCol w="9633858">
                  <a:extLst>
                    <a:ext uri="{9D8B030D-6E8A-4147-A177-3AD203B41FA5}">
                      <a16:colId xmlns:a16="http://schemas.microsoft.com/office/drawing/2014/main" val="1040097356"/>
                    </a:ext>
                  </a:extLst>
                </a:gridCol>
              </a:tblGrid>
              <a:tr h="4024313">
                <a:tc>
                  <a:txBody>
                    <a:bodyPr/>
                    <a:lstStyle/>
                    <a:p>
                      <a:pPr>
                        <a:lnSpc>
                          <a:spcPct val="107000"/>
                        </a:lnSpc>
                        <a:spcBef>
                          <a:spcPts val="300"/>
                        </a:spcBef>
                        <a:spcAft>
                          <a:spcPts val="300"/>
                        </a:spcAft>
                      </a:pPr>
                      <a:r>
                        <a:rPr lang="en-GB" sz="1600" b="1" dirty="0">
                          <a:solidFill>
                            <a:schemeClr val="tx1"/>
                          </a:solidFill>
                          <a:effectLst/>
                        </a:rPr>
                        <a:t>FOCUS: </a:t>
                      </a:r>
                      <a:r>
                        <a:rPr lang="en-GB" sz="1600" b="0" dirty="0">
                          <a:solidFill>
                            <a:schemeClr val="tx1"/>
                          </a:solidFill>
                          <a:effectLst/>
                        </a:rPr>
                        <a:t>This pathway focuses on play, communication, exploration, and thinking skills. It uses a delivery style that is most beneficial for the students to be able to access their learning through playful experiences. It builds on the principles of </a:t>
                      </a:r>
                      <a:r>
                        <a:rPr lang="en-GB" sz="1600" b="0" dirty="0">
                          <a:solidFill>
                            <a:schemeClr val="tx1"/>
                          </a:solidFill>
                          <a:effectLst/>
                          <a:hlinkClick r:id="rId2"/>
                        </a:rPr>
                        <a:t>The Engagement Model </a:t>
                      </a:r>
                      <a:r>
                        <a:rPr lang="en-GB" sz="1600" b="0" dirty="0">
                          <a:solidFill>
                            <a:schemeClr val="tx1"/>
                          </a:solidFill>
                          <a:effectLst/>
                        </a:rPr>
                        <a:t>which incorporates the Characteristics of Effective Learning and play schemas. </a:t>
                      </a:r>
                    </a:p>
                    <a:p>
                      <a:pPr>
                        <a:lnSpc>
                          <a:spcPct val="107000"/>
                        </a:lnSpc>
                        <a:spcBef>
                          <a:spcPts val="300"/>
                        </a:spcBef>
                        <a:spcAft>
                          <a:spcPts val="300"/>
                        </a:spcAft>
                      </a:pPr>
                      <a:r>
                        <a:rPr lang="en-GB" sz="1600" b="1" dirty="0">
                          <a:solidFill>
                            <a:schemeClr val="tx1"/>
                          </a:solidFill>
                          <a:effectLst/>
                        </a:rPr>
                        <a:t>APPROACH</a:t>
                      </a:r>
                      <a:r>
                        <a:rPr lang="en-GB" sz="1600" b="0" dirty="0">
                          <a:solidFill>
                            <a:schemeClr val="tx1"/>
                          </a:solidFill>
                          <a:effectLst/>
                        </a:rPr>
                        <a:t>: Learning</a:t>
                      </a:r>
                      <a:r>
                        <a:rPr lang="en-GB" sz="1600" dirty="0">
                          <a:solidFill>
                            <a:schemeClr val="tx1"/>
                          </a:solidFill>
                          <a:effectLst/>
                        </a:rPr>
                        <a:t> </a:t>
                      </a:r>
                      <a:r>
                        <a:rPr lang="en-GB" sz="1600" b="0" dirty="0">
                          <a:solidFill>
                            <a:schemeClr val="tx1"/>
                          </a:solidFill>
                          <a:effectLst/>
                        </a:rPr>
                        <a:t>is based on the 7 areas of learning. Communication Language and Literacy ( CLL), Mathematics, Physical Development (PD), Interactions, Personal, Social and Emotional Development (PSED), Expressive Arts and Design (EAD), Understanding the World (UTW)</a:t>
                      </a:r>
                    </a:p>
                    <a:p>
                      <a:pPr>
                        <a:lnSpc>
                          <a:spcPct val="107000"/>
                        </a:lnSpc>
                        <a:spcBef>
                          <a:spcPts val="300"/>
                        </a:spcBef>
                        <a:spcAft>
                          <a:spcPts val="300"/>
                        </a:spcAft>
                      </a:pPr>
                      <a:r>
                        <a:rPr lang="en-GB" sz="1600" b="1" dirty="0">
                          <a:solidFill>
                            <a:schemeClr val="tx1"/>
                          </a:solidFill>
                          <a:effectLst/>
                        </a:rPr>
                        <a:t>FEATURES: </a:t>
                      </a:r>
                      <a:r>
                        <a:rPr lang="en-GB" sz="1600" b="0" dirty="0">
                          <a:solidFill>
                            <a:schemeClr val="tx1"/>
                          </a:solidFill>
                          <a:effectLst/>
                        </a:rPr>
                        <a:t>Students accessing this pathway have access to a range of interventions such as The Curiosity Programme TACPAC, Attention Autism Write Dance, Shine. The majority of students in this pathway follow The Engagement Model Curriculum and benefit from:</a:t>
                      </a:r>
                    </a:p>
                    <a:p>
                      <a:pPr marL="342900" lvl="0" indent="-342900">
                        <a:lnSpc>
                          <a:spcPct val="107000"/>
                        </a:lnSpc>
                        <a:spcAft>
                          <a:spcPts val="0"/>
                        </a:spcAft>
                        <a:buFont typeface="Symbol" panose="05050102010706020507" pitchFamily="18" charset="2"/>
                        <a:buChar char=""/>
                      </a:pPr>
                      <a:r>
                        <a:rPr lang="en-GB" sz="1600" b="0" dirty="0">
                          <a:solidFill>
                            <a:schemeClr val="tx1"/>
                          </a:solidFill>
                          <a:effectLst/>
                        </a:rPr>
                        <a:t>a play-based approach</a:t>
                      </a:r>
                    </a:p>
                    <a:p>
                      <a:pPr marL="342900" lvl="0" indent="-342900">
                        <a:lnSpc>
                          <a:spcPct val="107000"/>
                        </a:lnSpc>
                        <a:spcAft>
                          <a:spcPts val="0"/>
                        </a:spcAft>
                        <a:buFont typeface="Symbol" panose="05050102010706020507" pitchFamily="18" charset="2"/>
                        <a:buChar char=""/>
                      </a:pPr>
                      <a:r>
                        <a:rPr lang="en-GB" sz="1600" b="0" dirty="0">
                          <a:solidFill>
                            <a:schemeClr val="tx1"/>
                          </a:solidFill>
                          <a:effectLst/>
                        </a:rPr>
                        <a:t>lots of built in movement sessions</a:t>
                      </a:r>
                    </a:p>
                    <a:p>
                      <a:pPr marL="342900" lvl="0" indent="-342900">
                        <a:lnSpc>
                          <a:spcPct val="107000"/>
                        </a:lnSpc>
                        <a:spcAft>
                          <a:spcPts val="0"/>
                        </a:spcAft>
                        <a:buFont typeface="Symbol" panose="05050102010706020507" pitchFamily="18" charset="2"/>
                        <a:buChar char=""/>
                      </a:pPr>
                      <a:r>
                        <a:rPr lang="en-GB" sz="1600" b="0" dirty="0">
                          <a:solidFill>
                            <a:schemeClr val="tx1"/>
                          </a:solidFill>
                          <a:effectLst/>
                        </a:rPr>
                        <a:t>small group or tailored interventions (facilitated by adults)</a:t>
                      </a:r>
                    </a:p>
                    <a:p>
                      <a:pPr marL="342900" lvl="0" indent="-342900">
                        <a:lnSpc>
                          <a:spcPct val="107000"/>
                        </a:lnSpc>
                        <a:spcAft>
                          <a:spcPts val="0"/>
                        </a:spcAft>
                        <a:buFont typeface="Symbol" panose="05050102010706020507" pitchFamily="18" charset="2"/>
                        <a:buChar char=""/>
                      </a:pPr>
                      <a:r>
                        <a:rPr lang="en-GB" sz="1600" b="0" dirty="0">
                          <a:solidFill>
                            <a:schemeClr val="tx1"/>
                          </a:solidFill>
                          <a:effectLst/>
                        </a:rPr>
                        <a:t>sensory based learning </a:t>
                      </a:r>
                    </a:p>
                    <a:p>
                      <a:pPr marL="342900" lvl="0" indent="-342900">
                        <a:lnSpc>
                          <a:spcPct val="107000"/>
                        </a:lnSpc>
                        <a:spcAft>
                          <a:spcPts val="0"/>
                        </a:spcAft>
                        <a:buFont typeface="Symbol" panose="05050102010706020507" pitchFamily="18" charset="2"/>
                        <a:buChar char=""/>
                      </a:pPr>
                      <a:r>
                        <a:rPr lang="en-GB" sz="1600" b="0" dirty="0">
                          <a:solidFill>
                            <a:schemeClr val="tx1"/>
                          </a:solidFill>
                          <a:effectLst/>
                        </a:rPr>
                        <a:t>a child-led free flow provision</a:t>
                      </a:r>
                    </a:p>
                    <a:p>
                      <a:pPr algn="ctr">
                        <a:lnSpc>
                          <a:spcPct val="107000"/>
                        </a:lnSpc>
                        <a:spcAft>
                          <a:spcPts val="0"/>
                        </a:spcAft>
                      </a:pPr>
                      <a:r>
                        <a:rPr lang="en-GB" sz="800" dirty="0">
                          <a:effectLst/>
                        </a:rPr>
                        <a:t>  </a:t>
                      </a:r>
                      <a:r>
                        <a:rPr lang="en-GB" sz="800" b="0" dirty="0" err="1">
                          <a:effectLst/>
                        </a:rPr>
                        <a:t>Forcu</a:t>
                      </a:r>
                      <a:endParaRPr lang="en-GB"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934" marR="51934" marT="0" marB="0">
                    <a:solidFill>
                      <a:schemeClr val="bg1"/>
                    </a:solidFill>
                  </a:tcPr>
                </a:tc>
                <a:extLst>
                  <a:ext uri="{0D108BD9-81ED-4DB2-BD59-A6C34878D82A}">
                    <a16:rowId xmlns:a16="http://schemas.microsoft.com/office/drawing/2014/main" val="609233674"/>
                  </a:ext>
                </a:extLst>
              </a:tr>
            </a:tbl>
          </a:graphicData>
        </a:graphic>
      </p:graphicFrame>
      <p:sp>
        <p:nvSpPr>
          <p:cNvPr id="4" name="TextBox 3">
            <a:extLst>
              <a:ext uri="{FF2B5EF4-FFF2-40B4-BE49-F238E27FC236}">
                <a16:creationId xmlns:a16="http://schemas.microsoft.com/office/drawing/2014/main" id="{30D3AB43-74D0-4366-9502-C7149CD81C3A}"/>
              </a:ext>
            </a:extLst>
          </p:cNvPr>
          <p:cNvSpPr txBox="1"/>
          <p:nvPr/>
        </p:nvSpPr>
        <p:spPr>
          <a:xfrm>
            <a:off x="3917439" y="6196862"/>
            <a:ext cx="8071757" cy="523220"/>
          </a:xfrm>
          <a:prstGeom prst="rect">
            <a:avLst/>
          </a:prstGeom>
          <a:solidFill>
            <a:schemeClr val="accent2">
              <a:lumMod val="20000"/>
              <a:lumOff val="80000"/>
            </a:schemeClr>
          </a:solidFill>
        </p:spPr>
        <p:txBody>
          <a:bodyPr wrap="square" rtlCol="0">
            <a:spAutoFit/>
          </a:bodyPr>
          <a:lstStyle/>
          <a:p>
            <a:r>
              <a:rPr lang="en-GB" sz="2800" b="1" dirty="0">
                <a:solidFill>
                  <a:schemeClr val="tx1">
                    <a:lumMod val="75000"/>
                    <a:lumOff val="25000"/>
                  </a:schemeClr>
                </a:solidFill>
                <a:latin typeface="Ink Free" panose="03080402000500000000" pitchFamily="66" charset="0"/>
              </a:rPr>
              <a:t>AMBITIOUS for ALL Learners ALL of the time</a:t>
            </a:r>
          </a:p>
        </p:txBody>
      </p:sp>
    </p:spTree>
    <p:extLst>
      <p:ext uri="{BB962C8B-B14F-4D97-AF65-F5344CB8AC3E}">
        <p14:creationId xmlns:p14="http://schemas.microsoft.com/office/powerpoint/2010/main" val="15967389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B8CE60-2F7B-4ACA-84F9-F480DCBA470A}"/>
              </a:ext>
            </a:extLst>
          </p:cNvPr>
          <p:cNvSpPr>
            <a:spLocks noGrp="1"/>
          </p:cNvSpPr>
          <p:nvPr>
            <p:ph type="title"/>
          </p:nvPr>
        </p:nvSpPr>
        <p:spPr>
          <a:xfrm>
            <a:off x="625928" y="985158"/>
            <a:ext cx="10820399" cy="3810453"/>
          </a:xfrm>
        </p:spPr>
        <p:txBody>
          <a:bodyPr>
            <a:noAutofit/>
          </a:bodyPr>
          <a:lstStyle/>
          <a:p>
            <a:pPr algn="l"/>
            <a:br>
              <a:rPr lang="en-GB" sz="1600" b="1" cap="none" dirty="0">
                <a:latin typeface="+mn-lt"/>
              </a:rPr>
            </a:br>
            <a:br>
              <a:rPr lang="en-GB" sz="1600" b="1" cap="none" dirty="0">
                <a:latin typeface="+mn-lt"/>
              </a:rPr>
            </a:br>
            <a:r>
              <a:rPr lang="en-GB" sz="1600" b="1" cap="none" dirty="0">
                <a:latin typeface="+mn-lt"/>
              </a:rPr>
              <a:t>FOCUS: </a:t>
            </a:r>
            <a:r>
              <a:rPr lang="en-GB" sz="1600" cap="none" dirty="0">
                <a:latin typeface="+mn-lt"/>
              </a:rPr>
              <a:t>This pathway focuses on a mixture of a sensory and structured approach to their learning  Students may have access to a similar range of interventions to the Engage pathway but also follow more traditional learning. Learning will often take place in very small chunks. The curriculum is sequenced to allow students to build upon their knowledge, understanding and skills over time. </a:t>
            </a:r>
            <a:br>
              <a:rPr lang="en-GB" sz="1600" cap="none" dirty="0">
                <a:latin typeface="+mn-lt"/>
              </a:rPr>
            </a:br>
            <a:r>
              <a:rPr lang="en-GB" sz="1600" cap="none" dirty="0">
                <a:latin typeface="+mn-lt"/>
              </a:rPr>
              <a:t> </a:t>
            </a:r>
            <a:br>
              <a:rPr lang="en-GB" sz="1600" cap="none" dirty="0">
                <a:latin typeface="+mn-lt"/>
              </a:rPr>
            </a:br>
            <a:r>
              <a:rPr lang="en-GB" sz="1600" b="1" cap="none" dirty="0">
                <a:latin typeface="+mn-lt"/>
              </a:rPr>
              <a:t>APPROACH: </a:t>
            </a:r>
            <a:r>
              <a:rPr lang="en-GB" sz="1600" cap="none" dirty="0">
                <a:latin typeface="+mn-lt"/>
              </a:rPr>
              <a:t>Students accessing this pathway have access to a range of interventions such as Attention Autism, Write Dance, Shine, Blast. They follow a personalised curriculum tailored to support their Communication Language and Literacy (CLL), Mathematics &amp; Problem-solving, Physical Development (PD), Personal, Social and Emotional Development (PSED), Expressive Arts and Design (EAD), Understanding The World (UTW) </a:t>
            </a:r>
            <a:br>
              <a:rPr lang="en-GB" sz="1600" cap="none" dirty="0">
                <a:latin typeface="+mn-lt"/>
              </a:rPr>
            </a:br>
            <a:r>
              <a:rPr lang="en-GB" sz="1600" cap="none" dirty="0">
                <a:latin typeface="+mn-lt"/>
              </a:rPr>
              <a:t> </a:t>
            </a:r>
            <a:br>
              <a:rPr lang="en-GB" sz="1600" cap="none" dirty="0">
                <a:latin typeface="+mn-lt"/>
              </a:rPr>
            </a:br>
            <a:r>
              <a:rPr lang="en-GB" sz="1600" b="1" cap="none" dirty="0">
                <a:latin typeface="+mn-lt"/>
              </a:rPr>
              <a:t>FEATURES: </a:t>
            </a:r>
            <a:r>
              <a:rPr lang="en-GB" sz="1600" cap="none" dirty="0">
                <a:latin typeface="+mn-lt"/>
              </a:rPr>
              <a:t>The majority of students in this  pathway benefit from: </a:t>
            </a:r>
            <a:br>
              <a:rPr lang="en-GB" sz="1600" cap="none" dirty="0">
                <a:latin typeface="+mn-lt"/>
              </a:rPr>
            </a:br>
            <a:r>
              <a:rPr lang="en-GB" sz="1600" cap="none" dirty="0">
                <a:latin typeface="+mn-lt"/>
              </a:rPr>
              <a:t>Play based learning opportunities </a:t>
            </a:r>
            <a:br>
              <a:rPr lang="en-GB" sz="1600" cap="none" dirty="0">
                <a:latin typeface="+mn-lt"/>
              </a:rPr>
            </a:br>
            <a:r>
              <a:rPr lang="en-GB" sz="1600" cap="none" dirty="0">
                <a:latin typeface="+mn-lt"/>
              </a:rPr>
              <a:t>Built in movement sessions</a:t>
            </a:r>
            <a:br>
              <a:rPr lang="en-GB" sz="1600" cap="none" dirty="0">
                <a:latin typeface="+mn-lt"/>
              </a:rPr>
            </a:br>
            <a:r>
              <a:rPr lang="en-GB" sz="1600" cap="none" dirty="0">
                <a:latin typeface="+mn-lt"/>
              </a:rPr>
              <a:t>Small group or tailored interventions as appropriate</a:t>
            </a:r>
            <a:br>
              <a:rPr lang="en-GB" sz="1600" cap="none" dirty="0">
                <a:latin typeface="+mn-lt"/>
              </a:rPr>
            </a:br>
            <a:r>
              <a:rPr lang="en-GB" sz="1600" cap="none" dirty="0">
                <a:latin typeface="+mn-lt"/>
              </a:rPr>
              <a:t>Sensory based learning</a:t>
            </a:r>
            <a:br>
              <a:rPr lang="en-GB" sz="1600" cap="none" dirty="0">
                <a:latin typeface="+mn-lt"/>
              </a:rPr>
            </a:br>
            <a:r>
              <a:rPr lang="en-GB" sz="1600" cap="none" dirty="0">
                <a:latin typeface="+mn-lt"/>
              </a:rPr>
              <a:t>Students will benefit from a mixture of all of the above approaches and will require flexibility in the approaches throughout the day.</a:t>
            </a:r>
          </a:p>
        </p:txBody>
      </p:sp>
      <p:sp>
        <p:nvSpPr>
          <p:cNvPr id="3" name="Text Placeholder 2">
            <a:extLst>
              <a:ext uri="{FF2B5EF4-FFF2-40B4-BE49-F238E27FC236}">
                <a16:creationId xmlns:a16="http://schemas.microsoft.com/office/drawing/2014/main" id="{C81B7FE9-E66F-4A8A-B02E-0C0A49E0196E}"/>
              </a:ext>
            </a:extLst>
          </p:cNvPr>
          <p:cNvSpPr>
            <a:spLocks noGrp="1"/>
          </p:cNvSpPr>
          <p:nvPr>
            <p:ph type="body" idx="1"/>
          </p:nvPr>
        </p:nvSpPr>
        <p:spPr>
          <a:xfrm>
            <a:off x="0" y="178502"/>
            <a:ext cx="10490200" cy="955675"/>
          </a:xfrm>
        </p:spPr>
        <p:txBody>
          <a:bodyPr>
            <a:normAutofit/>
          </a:bodyPr>
          <a:lstStyle/>
          <a:p>
            <a:pPr algn="ctr"/>
            <a:r>
              <a:rPr lang="en-GB" sz="4400" b="1" dirty="0">
                <a:solidFill>
                  <a:schemeClr val="accent4">
                    <a:lumMod val="50000"/>
                  </a:schemeClr>
                </a:solidFill>
              </a:rPr>
              <a:t>🌲 Discover Pathway</a:t>
            </a:r>
          </a:p>
        </p:txBody>
      </p:sp>
      <p:sp>
        <p:nvSpPr>
          <p:cNvPr id="4" name="TextBox 3">
            <a:extLst>
              <a:ext uri="{FF2B5EF4-FFF2-40B4-BE49-F238E27FC236}">
                <a16:creationId xmlns:a16="http://schemas.microsoft.com/office/drawing/2014/main" id="{CC1EEC19-50F2-4430-88A3-6501B4F8F470}"/>
              </a:ext>
            </a:extLst>
          </p:cNvPr>
          <p:cNvSpPr txBox="1"/>
          <p:nvPr/>
        </p:nvSpPr>
        <p:spPr>
          <a:xfrm>
            <a:off x="2087930" y="4928735"/>
            <a:ext cx="5064431" cy="369332"/>
          </a:xfrm>
          <a:prstGeom prst="rect">
            <a:avLst/>
          </a:prstGeom>
          <a:solidFill>
            <a:schemeClr val="accent2">
              <a:lumMod val="20000"/>
              <a:lumOff val="80000"/>
            </a:schemeClr>
          </a:solidFill>
        </p:spPr>
        <p:txBody>
          <a:bodyPr wrap="square" rtlCol="0">
            <a:spAutoFit/>
          </a:bodyPr>
          <a:lstStyle/>
          <a:p>
            <a:r>
              <a:rPr lang="en-GB" b="1" dirty="0">
                <a:solidFill>
                  <a:schemeClr val="tx1">
                    <a:lumMod val="75000"/>
                    <a:lumOff val="25000"/>
                  </a:schemeClr>
                </a:solidFill>
                <a:latin typeface="Ink Free" panose="03080402000500000000" pitchFamily="66" charset="0"/>
              </a:rPr>
              <a:t>AMBITIOUS for ALL Learners ALL of the time</a:t>
            </a:r>
          </a:p>
        </p:txBody>
      </p:sp>
    </p:spTree>
    <p:extLst>
      <p:ext uri="{BB962C8B-B14F-4D97-AF65-F5344CB8AC3E}">
        <p14:creationId xmlns:p14="http://schemas.microsoft.com/office/powerpoint/2010/main" val="35757089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71E511-FE3B-48F2-946D-DA38DAA574D4}"/>
              </a:ext>
            </a:extLst>
          </p:cNvPr>
          <p:cNvSpPr>
            <a:spLocks noGrp="1"/>
          </p:cNvSpPr>
          <p:nvPr>
            <p:ph type="title"/>
          </p:nvPr>
        </p:nvSpPr>
        <p:spPr>
          <a:xfrm>
            <a:off x="2966357" y="323501"/>
            <a:ext cx="8610600" cy="1293028"/>
          </a:xfrm>
        </p:spPr>
        <p:txBody>
          <a:bodyPr/>
          <a:lstStyle/>
          <a:p>
            <a:r>
              <a:rPr lang="en-GB" b="1" dirty="0">
                <a:solidFill>
                  <a:schemeClr val="accent6">
                    <a:lumMod val="50000"/>
                  </a:schemeClr>
                </a:solidFill>
              </a:rPr>
              <a:t>🌿 Explore Pathway</a:t>
            </a:r>
          </a:p>
        </p:txBody>
      </p:sp>
      <p:sp>
        <p:nvSpPr>
          <p:cNvPr id="3" name="Content Placeholder 2">
            <a:extLst>
              <a:ext uri="{FF2B5EF4-FFF2-40B4-BE49-F238E27FC236}">
                <a16:creationId xmlns:a16="http://schemas.microsoft.com/office/drawing/2014/main" id="{D179ACE4-FA08-4DC6-B89D-C4929C47F0DC}"/>
              </a:ext>
            </a:extLst>
          </p:cNvPr>
          <p:cNvSpPr>
            <a:spLocks noGrp="1"/>
          </p:cNvSpPr>
          <p:nvPr>
            <p:ph idx="1"/>
          </p:nvPr>
        </p:nvSpPr>
        <p:spPr>
          <a:xfrm>
            <a:off x="756557" y="1530532"/>
            <a:ext cx="10820400" cy="4024125"/>
          </a:xfrm>
        </p:spPr>
        <p:txBody>
          <a:bodyPr>
            <a:normAutofit fontScale="77500" lnSpcReduction="20000"/>
          </a:bodyPr>
          <a:lstStyle/>
          <a:p>
            <a:pPr marL="0" indent="0">
              <a:buNone/>
            </a:pPr>
            <a:r>
              <a:rPr lang="en-GB" b="1" dirty="0"/>
              <a:t>FOCUS: </a:t>
            </a:r>
            <a:r>
              <a:rPr lang="en-GB" dirty="0"/>
              <a:t>Students accessing this pathway study a broad curriculum based on the National Curriculum, enriched with Woodside’s bespoke curriculum to provide context and develop both personal and life skills and understanding. There is particular emphasis on communication, reading, RSHE, and personal development. Subject-specific learning takes place within the 7 Areas of Learning</a:t>
            </a:r>
          </a:p>
          <a:p>
            <a:pPr marL="0" indent="0">
              <a:buNone/>
            </a:pPr>
            <a:endParaRPr lang="en-GB" dirty="0"/>
          </a:p>
          <a:p>
            <a:pPr marL="0" indent="0">
              <a:buNone/>
            </a:pPr>
            <a:r>
              <a:rPr lang="en-GB" b="1" dirty="0"/>
              <a:t>APPROACH: </a:t>
            </a:r>
            <a:r>
              <a:rPr lang="en-GB" dirty="0"/>
              <a:t>Students in this pathway will access</a:t>
            </a:r>
          </a:p>
          <a:p>
            <a:pPr marL="0" indent="0">
              <a:buNone/>
            </a:pPr>
            <a:r>
              <a:rPr lang="en-GB" dirty="0"/>
              <a:t>English (Communication, Language and Literacy), Maths &amp; Problem Solving, Relationships, Social and Health (including-sex-) Education(RSHE), Personal Development and Wellbeing(PSED), Science, </a:t>
            </a:r>
            <a:r>
              <a:rPr lang="en-GB" sz="2400" dirty="0"/>
              <a:t>Expressive Arts and Design (EAD), Understanding The World (UTW)</a:t>
            </a:r>
            <a:r>
              <a:rPr lang="en-GB" dirty="0"/>
              <a:t> and will access a suite of awards and nationally recognised qualifications at Entry Level up to Level 2</a:t>
            </a:r>
            <a:r>
              <a:rPr lang="en-GB" i="1" dirty="0"/>
              <a:t>. (</a:t>
            </a:r>
            <a:r>
              <a:rPr lang="en-GB" sz="1800" i="1" dirty="0"/>
              <a:t>GCSEs are not part of the curricular offer at Woodside as these qualifications are neither accessible nor suitable for our student cohort.)</a:t>
            </a:r>
          </a:p>
          <a:p>
            <a:pPr marL="0" indent="0">
              <a:buNone/>
            </a:pPr>
            <a:endParaRPr lang="en-GB" dirty="0"/>
          </a:p>
          <a:p>
            <a:pPr marL="0" indent="0">
              <a:buNone/>
            </a:pPr>
            <a:r>
              <a:rPr lang="en-GB" b="1" dirty="0"/>
              <a:t>FEATURES: </a:t>
            </a:r>
            <a:r>
              <a:rPr lang="en-GB" dirty="0"/>
              <a:t>The majority of this pathway will benefit from:</a:t>
            </a:r>
          </a:p>
          <a:p>
            <a:pPr marL="0" indent="0">
              <a:buNone/>
            </a:pPr>
            <a:r>
              <a:rPr lang="en-GB" dirty="0"/>
              <a:t>•Developing life, learning and independence skills </a:t>
            </a:r>
          </a:p>
          <a:p>
            <a:pPr marL="0" indent="0">
              <a:buNone/>
            </a:pPr>
            <a:r>
              <a:rPr lang="en-GB" dirty="0"/>
              <a:t>•Frequent sensory and movement sessions</a:t>
            </a:r>
          </a:p>
          <a:p>
            <a:pPr marL="0" indent="0">
              <a:buNone/>
            </a:pPr>
            <a:r>
              <a:rPr lang="en-GB" dirty="0"/>
              <a:t>•Small group or tailored interventions as appropriate</a:t>
            </a:r>
          </a:p>
          <a:p>
            <a:pPr marL="0" indent="0">
              <a:buNone/>
            </a:pPr>
            <a:endParaRPr lang="en-GB" dirty="0"/>
          </a:p>
        </p:txBody>
      </p:sp>
      <p:sp>
        <p:nvSpPr>
          <p:cNvPr id="4" name="TextBox 3">
            <a:extLst>
              <a:ext uri="{FF2B5EF4-FFF2-40B4-BE49-F238E27FC236}">
                <a16:creationId xmlns:a16="http://schemas.microsoft.com/office/drawing/2014/main" id="{F447179F-5378-41FA-9EFC-D4336BF1EDB4}"/>
              </a:ext>
            </a:extLst>
          </p:cNvPr>
          <p:cNvSpPr txBox="1"/>
          <p:nvPr/>
        </p:nvSpPr>
        <p:spPr>
          <a:xfrm>
            <a:off x="756557" y="5758543"/>
            <a:ext cx="8071757" cy="523220"/>
          </a:xfrm>
          <a:prstGeom prst="rect">
            <a:avLst/>
          </a:prstGeom>
          <a:solidFill>
            <a:schemeClr val="accent2">
              <a:lumMod val="20000"/>
              <a:lumOff val="80000"/>
            </a:schemeClr>
          </a:solidFill>
        </p:spPr>
        <p:txBody>
          <a:bodyPr wrap="square" rtlCol="0">
            <a:spAutoFit/>
          </a:bodyPr>
          <a:lstStyle/>
          <a:p>
            <a:r>
              <a:rPr lang="en-GB" sz="2800" b="1" dirty="0">
                <a:solidFill>
                  <a:schemeClr val="tx1">
                    <a:lumMod val="75000"/>
                    <a:lumOff val="25000"/>
                  </a:schemeClr>
                </a:solidFill>
                <a:latin typeface="Ink Free" panose="03080402000500000000" pitchFamily="66" charset="0"/>
              </a:rPr>
              <a:t>AMBITIOUS for ALL Learners ALL of the time</a:t>
            </a:r>
          </a:p>
        </p:txBody>
      </p:sp>
    </p:spTree>
    <p:extLst>
      <p:ext uri="{BB962C8B-B14F-4D97-AF65-F5344CB8AC3E}">
        <p14:creationId xmlns:p14="http://schemas.microsoft.com/office/powerpoint/2010/main" val="27041368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77"/>
        <p:cNvGrpSpPr/>
        <p:nvPr/>
      </p:nvGrpSpPr>
      <p:grpSpPr>
        <a:xfrm>
          <a:off x="0" y="0"/>
          <a:ext cx="0" cy="0"/>
          <a:chOff x="0" y="0"/>
          <a:chExt cx="0" cy="0"/>
        </a:xfrm>
      </p:grpSpPr>
      <p:sp>
        <p:nvSpPr>
          <p:cNvPr id="2" name="TextBox 1">
            <a:extLst>
              <a:ext uri="{FF2B5EF4-FFF2-40B4-BE49-F238E27FC236}">
                <a16:creationId xmlns:a16="http://schemas.microsoft.com/office/drawing/2014/main" id="{53F7CC81-A03E-468F-B022-76F89626E95A}"/>
              </a:ext>
            </a:extLst>
          </p:cNvPr>
          <p:cNvSpPr txBox="1"/>
          <p:nvPr/>
        </p:nvSpPr>
        <p:spPr>
          <a:xfrm>
            <a:off x="9619989" y="2258781"/>
            <a:ext cx="2354893" cy="2862322"/>
          </a:xfrm>
          <a:prstGeom prst="rect">
            <a:avLst/>
          </a:prstGeom>
          <a:noFill/>
          <a:ln>
            <a:solidFill>
              <a:schemeClr val="accent1"/>
            </a:solidFill>
          </a:ln>
        </p:spPr>
        <p:txBody>
          <a:bodyPr wrap="square" rtlCol="0">
            <a:spAutoFit/>
          </a:bodyPr>
          <a:lstStyle/>
          <a:p>
            <a:r>
              <a:rPr lang="en-GB" dirty="0"/>
              <a:t>Subjects are grouped around the 7 areas of learning used across the school and all three pathways.</a:t>
            </a:r>
          </a:p>
          <a:p>
            <a:r>
              <a:rPr lang="en-GB" dirty="0"/>
              <a:t>These support the 4 Areas of Need on each EHC plan.</a:t>
            </a:r>
          </a:p>
        </p:txBody>
      </p:sp>
      <p:graphicFrame>
        <p:nvGraphicFramePr>
          <p:cNvPr id="3" name="Table 2">
            <a:extLst>
              <a:ext uri="{FF2B5EF4-FFF2-40B4-BE49-F238E27FC236}">
                <a16:creationId xmlns:a16="http://schemas.microsoft.com/office/drawing/2014/main" id="{401E0A51-AE93-4CDB-971C-AC135076CC12}"/>
              </a:ext>
            </a:extLst>
          </p:cNvPr>
          <p:cNvGraphicFramePr>
            <a:graphicFrameLocks noGrp="1"/>
          </p:cNvGraphicFramePr>
          <p:nvPr>
            <p:extLst>
              <p:ext uri="{D42A27DB-BD31-4B8C-83A1-F6EECF244321}">
                <p14:modId xmlns:p14="http://schemas.microsoft.com/office/powerpoint/2010/main" val="1682054109"/>
              </p:ext>
            </p:extLst>
          </p:nvPr>
        </p:nvGraphicFramePr>
        <p:xfrm>
          <a:off x="1828799" y="1365338"/>
          <a:ext cx="7690982" cy="4837359"/>
        </p:xfrm>
        <a:graphic>
          <a:graphicData uri="http://schemas.openxmlformats.org/drawingml/2006/table">
            <a:tbl>
              <a:tblPr bandRow="1">
                <a:tableStyleId>{37CE84F3-28C3-443E-9E96-99CF82512B78}</a:tableStyleId>
              </a:tblPr>
              <a:tblGrid>
                <a:gridCol w="2723365">
                  <a:extLst>
                    <a:ext uri="{9D8B030D-6E8A-4147-A177-3AD203B41FA5}">
                      <a16:colId xmlns:a16="http://schemas.microsoft.com/office/drawing/2014/main" val="1440648113"/>
                    </a:ext>
                  </a:extLst>
                </a:gridCol>
                <a:gridCol w="4967617">
                  <a:extLst>
                    <a:ext uri="{9D8B030D-6E8A-4147-A177-3AD203B41FA5}">
                      <a16:colId xmlns:a16="http://schemas.microsoft.com/office/drawing/2014/main" val="727273792"/>
                    </a:ext>
                  </a:extLst>
                </a:gridCol>
              </a:tblGrid>
              <a:tr h="474832">
                <a:tc>
                  <a:txBody>
                    <a:bodyPr/>
                    <a:lstStyle/>
                    <a:p>
                      <a:pPr>
                        <a:lnSpc>
                          <a:spcPct val="107000"/>
                        </a:lnSpc>
                        <a:spcAft>
                          <a:spcPts val="800"/>
                        </a:spcAft>
                      </a:pPr>
                      <a:r>
                        <a:rPr lang="en-GB" sz="1400" b="1" dirty="0">
                          <a:effectLst/>
                        </a:rPr>
                        <a:t>PSED</a:t>
                      </a:r>
                      <a:endParaRPr lang="en-GB" sz="1400" b="1" dirty="0">
                        <a:effectLst/>
                        <a:latin typeface="Calibri" panose="020F0502020204030204" pitchFamily="34" charset="0"/>
                        <a:ea typeface="Calibri" panose="020F0502020204030204" pitchFamily="34" charset="0"/>
                      </a:endParaRPr>
                    </a:p>
                  </a:txBody>
                  <a:tcPr marL="68580" marR="68580" marT="0" marB="0"/>
                </a:tc>
                <a:tc>
                  <a:txBody>
                    <a:bodyPr/>
                    <a:lstStyle/>
                    <a:p>
                      <a:pPr>
                        <a:lnSpc>
                          <a:spcPct val="107000"/>
                        </a:lnSpc>
                        <a:spcAft>
                          <a:spcPts val="0"/>
                        </a:spcAft>
                      </a:pPr>
                      <a:r>
                        <a:rPr lang="en-GB" sz="1400" b="1">
                          <a:effectLst/>
                        </a:rPr>
                        <a:t>RSHE, Independent skills for Living</a:t>
                      </a:r>
                    </a:p>
                    <a:p>
                      <a:pPr>
                        <a:lnSpc>
                          <a:spcPct val="107000"/>
                        </a:lnSpc>
                        <a:spcAft>
                          <a:spcPts val="800"/>
                        </a:spcAft>
                      </a:pPr>
                      <a:r>
                        <a:rPr lang="en-GB" sz="1400" b="1">
                          <a:effectLst/>
                        </a:rPr>
                        <a:t> </a:t>
                      </a:r>
                      <a:endParaRPr lang="en-GB" sz="1400" b="1">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2009750825"/>
                  </a:ext>
                </a:extLst>
              </a:tr>
              <a:tr h="665035">
                <a:tc>
                  <a:txBody>
                    <a:bodyPr/>
                    <a:lstStyle/>
                    <a:p>
                      <a:pPr>
                        <a:lnSpc>
                          <a:spcPct val="107000"/>
                        </a:lnSpc>
                        <a:spcAft>
                          <a:spcPts val="800"/>
                        </a:spcAft>
                      </a:pPr>
                      <a:r>
                        <a:rPr lang="en-GB" sz="1400" b="1">
                          <a:effectLst/>
                        </a:rPr>
                        <a:t>Physical Development</a:t>
                      </a:r>
                      <a:endParaRPr lang="en-GB" sz="1400" b="1">
                        <a:effectLst/>
                        <a:latin typeface="Calibri" panose="020F0502020204030204" pitchFamily="34" charset="0"/>
                        <a:ea typeface="Calibri" panose="020F0502020204030204" pitchFamily="34" charset="0"/>
                      </a:endParaRPr>
                    </a:p>
                  </a:txBody>
                  <a:tcPr marL="68580" marR="68580" marT="0" marB="0"/>
                </a:tc>
                <a:tc>
                  <a:txBody>
                    <a:bodyPr/>
                    <a:lstStyle/>
                    <a:p>
                      <a:pPr>
                        <a:lnSpc>
                          <a:spcPct val="107000"/>
                        </a:lnSpc>
                        <a:spcAft>
                          <a:spcPts val="0"/>
                        </a:spcAft>
                      </a:pPr>
                      <a:r>
                        <a:rPr lang="en-GB" sz="1400" b="1" dirty="0">
                          <a:effectLst/>
                        </a:rPr>
                        <a:t>PE, Sports, Daily Mile, Sensory diets, circuit, sensory rooms and soft play, outdoor learning</a:t>
                      </a:r>
                    </a:p>
                    <a:p>
                      <a:pPr>
                        <a:lnSpc>
                          <a:spcPct val="107000"/>
                        </a:lnSpc>
                        <a:spcAft>
                          <a:spcPts val="800"/>
                        </a:spcAft>
                      </a:pPr>
                      <a:r>
                        <a:rPr lang="en-GB" sz="1400" b="1" dirty="0">
                          <a:effectLst/>
                        </a:rPr>
                        <a:t> </a:t>
                      </a:r>
                      <a:endParaRPr lang="en-GB" sz="1400" b="1" dirty="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681243535"/>
                  </a:ext>
                </a:extLst>
              </a:tr>
              <a:tr h="670484">
                <a:tc>
                  <a:txBody>
                    <a:bodyPr/>
                    <a:lstStyle/>
                    <a:p>
                      <a:pPr>
                        <a:lnSpc>
                          <a:spcPct val="107000"/>
                        </a:lnSpc>
                        <a:spcAft>
                          <a:spcPts val="800"/>
                        </a:spcAft>
                      </a:pPr>
                      <a:r>
                        <a:rPr lang="en-GB" sz="1400" b="1">
                          <a:effectLst/>
                        </a:rPr>
                        <a:t>Maths and Problem Solving</a:t>
                      </a:r>
                      <a:endParaRPr lang="en-GB" sz="1400" b="1">
                        <a:effectLst/>
                        <a:latin typeface="Calibri" panose="020F0502020204030204" pitchFamily="34" charset="0"/>
                        <a:ea typeface="Calibri" panose="020F0502020204030204" pitchFamily="34" charset="0"/>
                      </a:endParaRPr>
                    </a:p>
                  </a:txBody>
                  <a:tcPr marL="68580" marR="68580" marT="0" marB="0"/>
                </a:tc>
                <a:tc>
                  <a:txBody>
                    <a:bodyPr/>
                    <a:lstStyle/>
                    <a:p>
                      <a:pPr>
                        <a:lnSpc>
                          <a:spcPct val="107000"/>
                        </a:lnSpc>
                        <a:spcAft>
                          <a:spcPts val="0"/>
                        </a:spcAft>
                      </a:pPr>
                      <a:r>
                        <a:rPr lang="en-GB" sz="1400" b="1">
                          <a:effectLst/>
                        </a:rPr>
                        <a:t>Number, Using &amp; Applying Digital skills, Construction</a:t>
                      </a:r>
                    </a:p>
                    <a:p>
                      <a:pPr>
                        <a:lnSpc>
                          <a:spcPct val="107000"/>
                        </a:lnSpc>
                        <a:spcAft>
                          <a:spcPts val="800"/>
                        </a:spcAft>
                      </a:pPr>
                      <a:r>
                        <a:rPr lang="en-GB" sz="1400" b="1">
                          <a:effectLst/>
                        </a:rPr>
                        <a:t> </a:t>
                      </a:r>
                      <a:endParaRPr lang="en-GB" sz="1400" b="1">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1302433849"/>
                  </a:ext>
                </a:extLst>
              </a:tr>
              <a:tr h="474832">
                <a:tc>
                  <a:txBody>
                    <a:bodyPr/>
                    <a:lstStyle/>
                    <a:p>
                      <a:pPr>
                        <a:lnSpc>
                          <a:spcPct val="107000"/>
                        </a:lnSpc>
                        <a:spcAft>
                          <a:spcPts val="800"/>
                        </a:spcAft>
                      </a:pPr>
                      <a:r>
                        <a:rPr lang="en-GB" sz="1400" b="1">
                          <a:effectLst/>
                        </a:rPr>
                        <a:t>Literacy</a:t>
                      </a:r>
                      <a:endParaRPr lang="en-GB" sz="1400" b="1">
                        <a:effectLst/>
                        <a:latin typeface="Calibri" panose="020F0502020204030204" pitchFamily="34" charset="0"/>
                        <a:ea typeface="Calibri" panose="020F0502020204030204" pitchFamily="34" charset="0"/>
                      </a:endParaRPr>
                    </a:p>
                  </a:txBody>
                  <a:tcPr marL="68580" marR="68580" marT="0" marB="0"/>
                </a:tc>
                <a:tc>
                  <a:txBody>
                    <a:bodyPr/>
                    <a:lstStyle/>
                    <a:p>
                      <a:pPr>
                        <a:lnSpc>
                          <a:spcPct val="107000"/>
                        </a:lnSpc>
                        <a:spcAft>
                          <a:spcPts val="0"/>
                        </a:spcAft>
                      </a:pPr>
                      <a:r>
                        <a:rPr lang="en-GB" sz="1400" b="1">
                          <a:effectLst/>
                        </a:rPr>
                        <a:t>Phonics, Reading, Writing  </a:t>
                      </a:r>
                    </a:p>
                    <a:p>
                      <a:pPr>
                        <a:lnSpc>
                          <a:spcPct val="107000"/>
                        </a:lnSpc>
                        <a:spcAft>
                          <a:spcPts val="800"/>
                        </a:spcAft>
                      </a:pPr>
                      <a:r>
                        <a:rPr lang="en-GB" sz="1400" b="1">
                          <a:effectLst/>
                        </a:rPr>
                        <a:t> </a:t>
                      </a:r>
                      <a:endParaRPr lang="en-GB" sz="1400" b="1">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2264978864"/>
                  </a:ext>
                </a:extLst>
              </a:tr>
              <a:tr h="972371">
                <a:tc>
                  <a:txBody>
                    <a:bodyPr/>
                    <a:lstStyle/>
                    <a:p>
                      <a:pPr>
                        <a:lnSpc>
                          <a:spcPct val="107000"/>
                        </a:lnSpc>
                        <a:spcAft>
                          <a:spcPts val="800"/>
                        </a:spcAft>
                      </a:pPr>
                      <a:r>
                        <a:rPr lang="en-GB" sz="1400" b="1" dirty="0">
                          <a:effectLst/>
                        </a:rPr>
                        <a:t>Understanding the World</a:t>
                      </a:r>
                      <a:endParaRPr lang="en-GB" sz="1400" b="1" dirty="0">
                        <a:effectLst/>
                        <a:latin typeface="Calibri" panose="020F0502020204030204" pitchFamily="34" charset="0"/>
                        <a:ea typeface="Calibri" panose="020F0502020204030204" pitchFamily="34" charset="0"/>
                      </a:endParaRPr>
                    </a:p>
                  </a:txBody>
                  <a:tcPr marL="68580" marR="68580" marT="0" marB="0"/>
                </a:tc>
                <a:tc>
                  <a:txBody>
                    <a:bodyPr/>
                    <a:lstStyle/>
                    <a:p>
                      <a:pPr>
                        <a:lnSpc>
                          <a:spcPct val="107000"/>
                        </a:lnSpc>
                        <a:spcAft>
                          <a:spcPts val="0"/>
                        </a:spcAft>
                      </a:pPr>
                      <a:r>
                        <a:rPr lang="en-GB" sz="1400" b="1">
                          <a:effectLst/>
                        </a:rPr>
                        <a:t>RE, Science, Food Tech, Humanities, Catering &amp; Hospitality, Space, Shape </a:t>
                      </a:r>
                      <a:r>
                        <a:rPr lang="en-GB" sz="1400" b="1" dirty="0">
                          <a:effectLst/>
                        </a:rPr>
                        <a:t>&amp; Measure, Forest School, Duke of Edinburgh Award, Woodside Challenge Award</a:t>
                      </a:r>
                    </a:p>
                    <a:p>
                      <a:pPr>
                        <a:lnSpc>
                          <a:spcPct val="107000"/>
                        </a:lnSpc>
                        <a:spcAft>
                          <a:spcPts val="800"/>
                        </a:spcAft>
                      </a:pPr>
                      <a:r>
                        <a:rPr lang="en-GB" sz="1400" b="1" dirty="0">
                          <a:effectLst/>
                        </a:rPr>
                        <a:t> </a:t>
                      </a:r>
                      <a:endParaRPr lang="en-GB" sz="1400" b="1" dirty="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1901306002"/>
                  </a:ext>
                </a:extLst>
              </a:tr>
              <a:tr h="742772">
                <a:tc>
                  <a:txBody>
                    <a:bodyPr/>
                    <a:lstStyle/>
                    <a:p>
                      <a:pPr>
                        <a:lnSpc>
                          <a:spcPct val="107000"/>
                        </a:lnSpc>
                        <a:spcAft>
                          <a:spcPts val="800"/>
                        </a:spcAft>
                      </a:pPr>
                      <a:r>
                        <a:rPr lang="en-GB" sz="1400" b="1">
                          <a:effectLst/>
                        </a:rPr>
                        <a:t>Communication and Language</a:t>
                      </a:r>
                      <a:endParaRPr lang="en-GB" sz="1400" b="1">
                        <a:effectLst/>
                        <a:latin typeface="Calibri" panose="020F0502020204030204" pitchFamily="34" charset="0"/>
                        <a:ea typeface="Calibri" panose="020F0502020204030204" pitchFamily="34" charset="0"/>
                      </a:endParaRPr>
                    </a:p>
                  </a:txBody>
                  <a:tcPr marL="68580" marR="68580" marT="0" marB="0"/>
                </a:tc>
                <a:tc>
                  <a:txBody>
                    <a:bodyPr/>
                    <a:lstStyle/>
                    <a:p>
                      <a:pPr>
                        <a:lnSpc>
                          <a:spcPct val="107000"/>
                        </a:lnSpc>
                        <a:spcAft>
                          <a:spcPts val="0"/>
                        </a:spcAft>
                      </a:pPr>
                      <a:r>
                        <a:rPr lang="en-GB" sz="1400" b="1" dirty="0">
                          <a:effectLst/>
                        </a:rPr>
                        <a:t>Intensive Interaction, AAC, Speaking, Listening, Transitions and </a:t>
                      </a:r>
                      <a:r>
                        <a:rPr lang="en-GB" sz="1400" b="1" dirty="0" err="1">
                          <a:effectLst/>
                        </a:rPr>
                        <a:t>microtransitions</a:t>
                      </a:r>
                      <a:r>
                        <a:rPr lang="en-GB" sz="1400" b="1" dirty="0">
                          <a:effectLst/>
                        </a:rPr>
                        <a:t>, Communication books, Aided Language Boards</a:t>
                      </a:r>
                    </a:p>
                    <a:p>
                      <a:pPr>
                        <a:lnSpc>
                          <a:spcPct val="107000"/>
                        </a:lnSpc>
                        <a:spcAft>
                          <a:spcPts val="800"/>
                        </a:spcAft>
                      </a:pPr>
                      <a:r>
                        <a:rPr lang="en-GB" sz="1400" b="1" dirty="0">
                          <a:effectLst/>
                        </a:rPr>
                        <a:t> </a:t>
                      </a:r>
                      <a:endParaRPr lang="en-GB" sz="1400" b="1" dirty="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114001125"/>
                  </a:ext>
                </a:extLst>
              </a:tr>
              <a:tr h="670484">
                <a:tc>
                  <a:txBody>
                    <a:bodyPr/>
                    <a:lstStyle/>
                    <a:p>
                      <a:pPr>
                        <a:lnSpc>
                          <a:spcPct val="107000"/>
                        </a:lnSpc>
                        <a:spcAft>
                          <a:spcPts val="800"/>
                        </a:spcAft>
                      </a:pPr>
                      <a:r>
                        <a:rPr lang="en-GB" sz="1400" b="1">
                          <a:effectLst/>
                        </a:rPr>
                        <a:t>Expressive Arts and Design</a:t>
                      </a:r>
                      <a:endParaRPr lang="en-GB" sz="1400" b="1">
                        <a:effectLst/>
                        <a:latin typeface="Calibri" panose="020F0502020204030204" pitchFamily="34" charset="0"/>
                        <a:ea typeface="Calibri" panose="020F0502020204030204" pitchFamily="34" charset="0"/>
                      </a:endParaRPr>
                    </a:p>
                  </a:txBody>
                  <a:tcPr marL="68580" marR="68580" marT="0" marB="0"/>
                </a:tc>
                <a:tc>
                  <a:txBody>
                    <a:bodyPr/>
                    <a:lstStyle/>
                    <a:p>
                      <a:pPr>
                        <a:lnSpc>
                          <a:spcPct val="107000"/>
                        </a:lnSpc>
                        <a:spcAft>
                          <a:spcPts val="0"/>
                        </a:spcAft>
                      </a:pPr>
                      <a:r>
                        <a:rPr lang="en-GB" sz="1400" b="1" dirty="0">
                          <a:effectLst/>
                        </a:rPr>
                        <a:t>Drama, Art, Dance, Music, DT, Art&amp; Design</a:t>
                      </a:r>
                    </a:p>
                    <a:p>
                      <a:pPr indent="457200">
                        <a:lnSpc>
                          <a:spcPct val="107000"/>
                        </a:lnSpc>
                        <a:spcAft>
                          <a:spcPts val="800"/>
                        </a:spcAft>
                      </a:pPr>
                      <a:r>
                        <a:rPr lang="en-GB" sz="1400" b="1" dirty="0">
                          <a:effectLst/>
                        </a:rPr>
                        <a:t> </a:t>
                      </a:r>
                      <a:endParaRPr lang="en-GB" sz="1400" b="1" dirty="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129625656"/>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E851E1-374C-4598-98E8-6D59BEE87E56}"/>
              </a:ext>
            </a:extLst>
          </p:cNvPr>
          <p:cNvSpPr>
            <a:spLocks noGrp="1"/>
          </p:cNvSpPr>
          <p:nvPr>
            <p:ph type="title"/>
          </p:nvPr>
        </p:nvSpPr>
        <p:spPr/>
        <p:txBody>
          <a:bodyPr/>
          <a:lstStyle/>
          <a:p>
            <a:r>
              <a:rPr lang="en-GB" cap="none" dirty="0"/>
              <a:t>What Does This Mean For You as Parents and Carers? </a:t>
            </a:r>
          </a:p>
        </p:txBody>
      </p:sp>
      <p:sp>
        <p:nvSpPr>
          <p:cNvPr id="3" name="Content Placeholder 2">
            <a:extLst>
              <a:ext uri="{FF2B5EF4-FFF2-40B4-BE49-F238E27FC236}">
                <a16:creationId xmlns:a16="http://schemas.microsoft.com/office/drawing/2014/main" id="{7359E42A-7D33-4F73-BFAE-BF7A1DD38040}"/>
              </a:ext>
            </a:extLst>
          </p:cNvPr>
          <p:cNvSpPr>
            <a:spLocks noGrp="1"/>
          </p:cNvSpPr>
          <p:nvPr>
            <p:ph idx="1"/>
          </p:nvPr>
        </p:nvSpPr>
        <p:spPr/>
        <p:txBody>
          <a:bodyPr>
            <a:normAutofit fontScale="77500" lnSpcReduction="20000"/>
          </a:bodyPr>
          <a:lstStyle/>
          <a:p>
            <a:r>
              <a:rPr lang="en-GB" dirty="0"/>
              <a:t>Your child is placed in a class which is highly adapted to their stage of development, learning and ability. Most classes have children with mixed pathways. For example- children on Engage-Discover or Discover-Explore pathways. Children are grouped within their phase, rather than by year </a:t>
            </a:r>
            <a:r>
              <a:rPr lang="en-GB" dirty="0" err="1"/>
              <a:t>group.i.e</a:t>
            </a:r>
            <a:r>
              <a:rPr lang="en-GB" dirty="0"/>
              <a:t>. Early Years, Key stage 2,3,4 or 5.</a:t>
            </a:r>
          </a:p>
          <a:p>
            <a:r>
              <a:rPr lang="en-GB" dirty="0"/>
              <a:t>There is a revised format for personalised learning plans, PLPs,  which are more closely aligned to the EHCP and pathways. Learners may span more than one pathway.</a:t>
            </a:r>
          </a:p>
          <a:p>
            <a:r>
              <a:rPr lang="en-GB" dirty="0"/>
              <a:t>Timetables and subjects may look different. Our </a:t>
            </a:r>
            <a:r>
              <a:rPr lang="en-GB" dirty="0">
                <a:hlinkClick r:id="rId2"/>
              </a:rPr>
              <a:t>curriculum overviews </a:t>
            </a:r>
            <a:r>
              <a:rPr lang="en-GB" dirty="0"/>
              <a:t>with more detailed information are published on the </a:t>
            </a:r>
            <a:r>
              <a:rPr lang="en-GB" dirty="0">
                <a:hlinkClick r:id="rId3"/>
              </a:rPr>
              <a:t>school website</a:t>
            </a:r>
            <a:endParaRPr lang="en-GB" dirty="0"/>
          </a:p>
          <a:p>
            <a:r>
              <a:rPr lang="en-GB" dirty="0"/>
              <a:t>Our main measure of progress will be linked to the EHC Plan for all students and pathways whilst we maintain our high expectations for ambitious academic and personal progress throughout each individual’s journey. We also capture progress through Achievement points, academic tracking, Annual Reviews and a range of national statutory tests and qualifications as appropriate.  </a:t>
            </a:r>
          </a:p>
          <a:p>
            <a:pPr marL="0" indent="0">
              <a:buNone/>
            </a:pPr>
            <a:endParaRPr lang="en-GB" dirty="0"/>
          </a:p>
          <a:p>
            <a:pPr marL="0" indent="0">
              <a:buNone/>
            </a:pPr>
            <a:r>
              <a:rPr lang="en-GB" dirty="0"/>
              <a:t>Introducing and establishing an adapted curriculum is a huge task and we have carefully planned step-by-step implementation so that we can closely monitor the impact on the children, their engagement and their progress . We would appreciate your support and feedback as we work together to review the impact of these changes and further refine this new curriculum  and associated assessment systems.</a:t>
            </a:r>
          </a:p>
          <a:p>
            <a:pPr marL="0" indent="0">
              <a:buNone/>
            </a:pPr>
            <a:endParaRPr lang="en-GB" dirty="0"/>
          </a:p>
        </p:txBody>
      </p:sp>
      <p:pic>
        <p:nvPicPr>
          <p:cNvPr id="4" name="Picture 3" descr="cid:image001.png@01D567DB.E2A96A30">
            <a:extLst>
              <a:ext uri="{FF2B5EF4-FFF2-40B4-BE49-F238E27FC236}">
                <a16:creationId xmlns:a16="http://schemas.microsoft.com/office/drawing/2014/main" id="{26441B91-43C1-4DA4-AD5C-0B30DD0D2406}"/>
              </a:ext>
            </a:extLst>
          </p:cNvPr>
          <p:cNvPicPr/>
          <p:nvPr/>
        </p:nvPicPr>
        <p:blipFill>
          <a:blip r:embed="rId4" r:link="rId5">
            <a:extLst>
              <a:ext uri="{28A0092B-C50C-407E-A947-70E740481C1C}">
                <a14:useLocalDpi xmlns:a14="http://schemas.microsoft.com/office/drawing/2010/main" val="0"/>
              </a:ext>
            </a:extLst>
          </a:blip>
          <a:srcRect/>
          <a:stretch>
            <a:fillRect/>
          </a:stretch>
        </p:blipFill>
        <p:spPr bwMode="auto">
          <a:xfrm>
            <a:off x="9979417" y="5901055"/>
            <a:ext cx="1778000" cy="956945"/>
          </a:xfrm>
          <a:prstGeom prst="rect">
            <a:avLst/>
          </a:prstGeom>
          <a:noFill/>
          <a:ln>
            <a:noFill/>
          </a:ln>
        </p:spPr>
      </p:pic>
      <p:pic>
        <p:nvPicPr>
          <p:cNvPr id="5" name="Picture 4">
            <a:extLst>
              <a:ext uri="{FF2B5EF4-FFF2-40B4-BE49-F238E27FC236}">
                <a16:creationId xmlns:a16="http://schemas.microsoft.com/office/drawing/2014/main" id="{8822F6B3-004E-4BAB-85DC-C092DD2A3470}"/>
              </a:ext>
            </a:extLst>
          </p:cNvPr>
          <p:cNvPicPr/>
          <p:nvPr/>
        </p:nvPicPr>
        <p:blipFill>
          <a:blip r:embed="rId6"/>
          <a:stretch>
            <a:fillRect/>
          </a:stretch>
        </p:blipFill>
        <p:spPr>
          <a:xfrm>
            <a:off x="685800" y="6250030"/>
            <a:ext cx="1456020" cy="309176"/>
          </a:xfrm>
          <a:prstGeom prst="rect">
            <a:avLst/>
          </a:prstGeom>
        </p:spPr>
      </p:pic>
    </p:spTree>
    <p:extLst>
      <p:ext uri="{BB962C8B-B14F-4D97-AF65-F5344CB8AC3E}">
        <p14:creationId xmlns:p14="http://schemas.microsoft.com/office/powerpoint/2010/main" val="1185431548"/>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C4220D"/>
      </a:accent1>
      <a:accent2>
        <a:srgbClr val="EB7712"/>
      </a:accent2>
      <a:accent3>
        <a:srgbClr val="ECBD31"/>
      </a:accent3>
      <a:accent4>
        <a:srgbClr val="92CE4A"/>
      </a:accent4>
      <a:accent5>
        <a:srgbClr val="50CFB4"/>
      </a:accent5>
      <a:accent6>
        <a:srgbClr val="0D8EC5"/>
      </a:accent6>
      <a:hlink>
        <a:srgbClr val="EA5A0C"/>
      </a:hlink>
      <a:folHlink>
        <a:srgbClr val="F09D3A"/>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FE1EB5C7-81A8-4CBA-AE6E-B3BF73DC389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TM04033937[[fn=Vapor Trail]]</Template>
  <TotalTime>333</TotalTime>
  <Words>1513</Words>
  <Application>Microsoft Office PowerPoint</Application>
  <PresentationFormat>Widescreen</PresentationFormat>
  <Paragraphs>86</Paragraphs>
  <Slides>8</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8</vt:i4>
      </vt:variant>
    </vt:vector>
  </HeadingPairs>
  <TitlesOfParts>
    <vt:vector size="17" baseType="lpstr">
      <vt:lpstr>Arial</vt:lpstr>
      <vt:lpstr>Calibri</vt:lpstr>
      <vt:lpstr>Century Gothic</vt:lpstr>
      <vt:lpstr>Ink Free</vt:lpstr>
      <vt:lpstr>Open Sans</vt:lpstr>
      <vt:lpstr>PT Sans Narrow</vt:lpstr>
      <vt:lpstr>Symbol</vt:lpstr>
      <vt:lpstr>Times New Roman</vt:lpstr>
      <vt:lpstr>Vapor Trail</vt:lpstr>
      <vt:lpstr>   WoodsidE Academy Adapted Curriculum 2024</vt:lpstr>
      <vt:lpstr>The next stage of the woodside journey</vt:lpstr>
      <vt:lpstr>Woodside Educational Pathways Overview</vt:lpstr>
      <vt:lpstr>🍃 Engage Pathway</vt:lpstr>
      <vt:lpstr>  FOCUS: This pathway focuses on a mixture of a sensory and structured approach to their learning  Students may have access to a similar range of interventions to the Engage pathway but also follow more traditional learning. Learning will often take place in very small chunks. The curriculum is sequenced to allow students to build upon their knowledge, understanding and skills over time.    APPROACH: Students accessing this pathway have access to a range of interventions such as Attention Autism, Write Dance, Shine, Blast. They follow a personalised curriculum tailored to support their Communication Language and Literacy (CLL), Mathematics &amp; Problem-solving, Physical Development (PD), Personal, Social and Emotional Development (PSED), Expressive Arts and Design (EAD), Understanding The World (UTW)    FEATURES: The majority of students in this  pathway benefit from:  Play based learning opportunities  Built in movement sessions Small group or tailored interventions as appropriate Sensory based learning Students will benefit from a mixture of all of the above approaches and will require flexibility in the approaches throughout the day.</vt:lpstr>
      <vt:lpstr>🌿 Explore Pathway</vt:lpstr>
      <vt:lpstr>PowerPoint Presentation</vt:lpstr>
      <vt:lpstr>What Does This Mean For You as Parents and Carers?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WoodsidE Academy Adapted Curriculum 2024</dc:title>
  <dc:creator>Kathryn Freame</dc:creator>
  <cp:lastModifiedBy>Kathryn Freame</cp:lastModifiedBy>
  <cp:revision>23</cp:revision>
  <dcterms:created xsi:type="dcterms:W3CDTF">2024-11-10T10:27:30Z</dcterms:created>
  <dcterms:modified xsi:type="dcterms:W3CDTF">2025-01-30T14:01:12Z</dcterms:modified>
</cp:coreProperties>
</file>